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8" r:id="rId18"/>
    <p:sldId id="289" r:id="rId19"/>
    <p:sldId id="290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3" r:id="rId31"/>
    <p:sldId id="284" r:id="rId32"/>
    <p:sldId id="285" r:id="rId33"/>
    <p:sldId id="286" r:id="rId34"/>
    <p:sldId id="287" r:id="rId35"/>
    <p:sldId id="282" r:id="rId36"/>
    <p:sldId id="291" r:id="rId37"/>
    <p:sldId id="292" r:id="rId38"/>
    <p:sldId id="293" r:id="rId39"/>
    <p:sldId id="294" r:id="rId40"/>
    <p:sldId id="295" r:id="rId41"/>
    <p:sldId id="297" r:id="rId42"/>
    <p:sldId id="296" r:id="rId43"/>
    <p:sldId id="298" r:id="rId44"/>
    <p:sldId id="301" r:id="rId45"/>
    <p:sldId id="302" r:id="rId46"/>
    <p:sldId id="299" r:id="rId47"/>
    <p:sldId id="303" r:id="rId48"/>
    <p:sldId id="300" r:id="rId49"/>
    <p:sldId id="304" r:id="rId50"/>
    <p:sldId id="305" r:id="rId51"/>
    <p:sldId id="306" r:id="rId52"/>
    <p:sldId id="307" r:id="rId53"/>
    <p:sldId id="308" r:id="rId54"/>
    <p:sldId id="309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saude/pt-br/acesso-a-informacao/banco-de-precos" TargetMode="External"/><Relationship Id="rId2" Type="http://schemas.openxmlformats.org/officeDocument/2006/relationships/hyperlink" Target="https://paineldeprecos.planejamento.gov.br/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moveis.com.br/" TargetMode="External"/><Relationship Id="rId2" Type="http://schemas.openxmlformats.org/officeDocument/2006/relationships/hyperlink" Target="http://www.webmotors.com.br/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bmarino.com.br/" TargetMode="External"/><Relationship Id="rId2" Type="http://schemas.openxmlformats.org/officeDocument/2006/relationships/hyperlink" Target="http://www.americanas.com.br/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958149" y="1416676"/>
            <a:ext cx="8915399" cy="1068266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REUNIÃO COM EQUIPE TÉCNICA DAS SECRETARIAS</a:t>
            </a:r>
            <a:endParaRPr lang="pt-B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555346" y="5821251"/>
            <a:ext cx="5280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CONTROLADORIA GERAL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712482" y="3674225"/>
            <a:ext cx="3483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25/08/2023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30231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5" y="972589"/>
            <a:ext cx="9518073" cy="518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91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613759" y="676477"/>
            <a:ext cx="9824554" cy="1476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E DEPOIS DO DFD ENTREGUE PARA A DIRETORIA ADMINISTRATIVA DA SECRETARIA, O QUE ELA DEVE FAZER?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613759" y="2302625"/>
            <a:ext cx="982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PROTOCOLAR O PROCESSO!!!</a:t>
            </a:r>
            <a:endParaRPr lang="pt-BR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t="6116" b="23367"/>
          <a:stretch/>
        </p:blipFill>
        <p:spPr>
          <a:xfrm>
            <a:off x="2640677" y="2917766"/>
            <a:ext cx="7002088" cy="357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2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13759" y="676478"/>
            <a:ext cx="9824554" cy="1052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E DEPOIS DO PROTOCOLO, O QUE DEVE SER FEITO?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812174" y="1961333"/>
            <a:ext cx="9293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INDICAÇÃO DA </a:t>
            </a:r>
            <a:r>
              <a:rPr lang="pt-BR" sz="2400" b="1" dirty="0"/>
              <a:t>EQUIPE DE </a:t>
            </a:r>
            <a:r>
              <a:rPr lang="pt-BR" sz="2400" b="1" dirty="0" smtClean="0"/>
              <a:t>PLANEJAMENTO!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1613759" y="2563843"/>
            <a:ext cx="9824554" cy="9084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QUEM INDICA A EQUIPE DE PLANEJAMENTO?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613759" y="3639236"/>
            <a:ext cx="9824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 GESTOR !!!</a:t>
            </a:r>
            <a:endParaRPr lang="pt-BR" sz="2000" b="1" dirty="0"/>
          </a:p>
        </p:txBody>
      </p:sp>
      <p:sp>
        <p:nvSpPr>
          <p:cNvPr id="6" name="Retângulo 5"/>
          <p:cNvSpPr/>
          <p:nvPr/>
        </p:nvSpPr>
        <p:spPr>
          <a:xfrm>
            <a:off x="1613759" y="4206257"/>
            <a:ext cx="9824554" cy="1052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E DEPOIS DO PROTOCOLO, O QUE DEVE SER FEITO?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575" y="5538113"/>
            <a:ext cx="5401831" cy="131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9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34671" t="18772" r="34463" b="10264"/>
          <a:stretch/>
        </p:blipFill>
        <p:spPr>
          <a:xfrm>
            <a:off x="2624666" y="262467"/>
            <a:ext cx="6810279" cy="614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87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13759" y="676477"/>
            <a:ext cx="9824554" cy="1476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E DEPOIS DA INDICAÇÃO DA EQUIPE DE PLANEJAMENTO?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812175" y="2462913"/>
            <a:ext cx="9626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REALIZAR OS ESTUDOS TÉCNICOS PRELIMINARES!!!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1613759" y="3142162"/>
            <a:ext cx="9824554" cy="1083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E DEPOIS?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978429" y="4813069"/>
            <a:ext cx="94598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COM TODOS OS ESTUDOS REALIZADOS, A EQUIPE DE PLANEJAMENTO ELABORARÁ O DOCUMENTO ETP COM A CONCLUSÃO DA VIABILIDADE DA CONTRATAÇÃO DA SOLUÇÃO APRESENTADA.</a:t>
            </a:r>
          </a:p>
          <a:p>
            <a:endParaRPr lang="pt-BR" dirty="0"/>
          </a:p>
          <a:p>
            <a:r>
              <a:rPr lang="pt-BR" b="1" i="1" dirty="0" smtClean="0"/>
              <a:t>OBS: TODOS OS ESTUDOS DEVEM ESTAR ANEXADOS AO DOCUMENTO ETP</a:t>
            </a:r>
            <a:endParaRPr lang="pt-BR" b="1" i="1" dirty="0"/>
          </a:p>
        </p:txBody>
      </p:sp>
    </p:spTree>
    <p:extLst>
      <p:ext uri="{BB962C8B-B14F-4D97-AF65-F5344CB8AC3E}">
        <p14:creationId xmlns:p14="http://schemas.microsoft.com/office/powerpoint/2010/main" val="79421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13759" y="676477"/>
            <a:ext cx="9824554" cy="1476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DEPOIS?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613759" y="2859578"/>
            <a:ext cx="935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DESIGNAÇÃO DE SERVIDOR RESPONSÁVEL PELA PESQUISA DE PREÇO </a:t>
            </a:r>
            <a:r>
              <a:rPr lang="pt-BR" b="1" dirty="0" smtClean="0"/>
              <a:t>!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20189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295" y="785707"/>
            <a:ext cx="8394931" cy="158342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593571" y="3624349"/>
            <a:ext cx="6866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01/09/2023</a:t>
            </a:r>
          </a:p>
          <a:p>
            <a:pPr algn="ctr"/>
            <a:r>
              <a:rPr lang="pt-BR" b="1" dirty="0" smtClean="0"/>
              <a:t>Estudo Técnico </a:t>
            </a:r>
            <a:r>
              <a:rPr lang="pt-BR" b="1" dirty="0" err="1" smtClean="0"/>
              <a:t>Preliminare</a:t>
            </a:r>
            <a:endParaRPr lang="pt-BR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790" y="5627132"/>
            <a:ext cx="4041998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03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13759" y="676477"/>
            <a:ext cx="9824554" cy="1476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ALTERAÇÕES NO DOD APRESENTADO NA ÚLTIMA REUNIÃO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4144915" y="2789504"/>
            <a:ext cx="37691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1400" b="1" u="sng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ANTES: </a:t>
            </a:r>
          </a:p>
          <a:p>
            <a:pPr algn="ctr">
              <a:spcAft>
                <a:spcPts val="0"/>
              </a:spcAft>
            </a:pPr>
            <a:endParaRPr lang="pt-BR" sz="1400" b="1" u="sng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1400" b="1" u="sng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DOCUMENTO </a:t>
            </a:r>
            <a:r>
              <a:rPr lang="pt-BR" sz="1400" b="1" u="sng" dirty="0">
                <a:latin typeface="Calibri" panose="020F0502020204030204" pitchFamily="34" charset="0"/>
                <a:ea typeface="Times New Roman" panose="02020603050405020304" pitchFamily="18" charset="0"/>
              </a:rPr>
              <a:t>DE OFICIALIZAÇÃO DA DEMANDA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142211" y="4164676"/>
            <a:ext cx="6824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CORRIGIDO PARA: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512" y="5231373"/>
            <a:ext cx="5915283" cy="21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4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971" y="2331185"/>
            <a:ext cx="5402058" cy="219563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613759" y="676477"/>
            <a:ext cx="9824554" cy="1476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RETIROU ENDEREÇO DO DEMANDANTE</a:t>
            </a:r>
          </a:p>
        </p:txBody>
      </p:sp>
    </p:spTree>
    <p:extLst>
      <p:ext uri="{BB962C8B-B14F-4D97-AF65-F5344CB8AC3E}">
        <p14:creationId xmlns:p14="http://schemas.microsoft.com/office/powerpoint/2010/main" val="257529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294" y="2261192"/>
            <a:ext cx="8703425" cy="233561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613759" y="676477"/>
            <a:ext cx="9824554" cy="1476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RETIROU PADRÕES DE QUALIDADE EXIGIDOS, DEIXANDO PARA O ETP.</a:t>
            </a:r>
          </a:p>
        </p:txBody>
      </p:sp>
      <p:sp>
        <p:nvSpPr>
          <p:cNvPr id="4" name="Seta para Cima 3"/>
          <p:cNvSpPr/>
          <p:nvPr/>
        </p:nvSpPr>
        <p:spPr>
          <a:xfrm>
            <a:off x="7157258" y="4879571"/>
            <a:ext cx="872837" cy="10390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49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923622" y="2851577"/>
            <a:ext cx="8910637" cy="1281112"/>
          </a:xfrm>
        </p:spPr>
        <p:txBody>
          <a:bodyPr>
            <a:normAutofit/>
          </a:bodyPr>
          <a:lstStyle/>
          <a:p>
            <a:pPr algn="ctr"/>
            <a:r>
              <a:rPr lang="pt-BR" sz="4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INÍCIO DO FLUXO PROCESSUAL</a:t>
            </a:r>
            <a:endParaRPr lang="pt-BR" sz="45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224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6" y="972589"/>
            <a:ext cx="9335192" cy="555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94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60" y="922713"/>
            <a:ext cx="9551324" cy="503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51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6" y="955965"/>
            <a:ext cx="8919556" cy="508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42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858" y="905470"/>
            <a:ext cx="9102437" cy="560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83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982" y="897775"/>
            <a:ext cx="9576262" cy="482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48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176" y="897775"/>
            <a:ext cx="9069184" cy="527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75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167" y="814647"/>
            <a:ext cx="9418320" cy="520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41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6" y="972590"/>
            <a:ext cx="9010996" cy="542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77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73" y="972589"/>
            <a:ext cx="9119061" cy="524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83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0" y="955964"/>
            <a:ext cx="9360131" cy="503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15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1613759" y="676477"/>
            <a:ext cx="9824554" cy="1476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ONDE NASCE O PROCESSO?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613759" y="2676699"/>
            <a:ext cx="1017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Nas </a:t>
            </a:r>
            <a:r>
              <a:rPr lang="pt-BR" b="1" dirty="0" smtClean="0"/>
              <a:t>Diretorias</a:t>
            </a:r>
            <a:r>
              <a:rPr lang="pt-BR" dirty="0" smtClean="0"/>
              <a:t> ou </a:t>
            </a:r>
            <a:r>
              <a:rPr lang="pt-BR" b="1" dirty="0" smtClean="0"/>
              <a:t>Coordenações</a:t>
            </a:r>
            <a:r>
              <a:rPr lang="pt-BR" dirty="0" smtClean="0"/>
              <a:t> de cada Secretaria!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500152" y="3250276"/>
            <a:ext cx="9824554" cy="1305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COM QUAL DOCUMENTO?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911927" y="5137265"/>
            <a:ext cx="970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DOCUMENTO DE FORMALIZAÇÃO DA DEMANDA- DOD!!!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17772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044" y="1088967"/>
            <a:ext cx="9160625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399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048" y="980901"/>
            <a:ext cx="9127374" cy="516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531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670" y="989216"/>
            <a:ext cx="9202188" cy="389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579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924" y="997527"/>
            <a:ext cx="8761614" cy="49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729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167" y="875799"/>
            <a:ext cx="9002683" cy="530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16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48000" y="31058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600" b="1" dirty="0" smtClean="0"/>
              <a:t>PESQUISA DE PREÇO</a:t>
            </a:r>
            <a:endParaRPr lang="pt-BR" sz="3600" b="1" dirty="0"/>
          </a:p>
          <a:p>
            <a:pPr algn="ctr"/>
            <a:r>
              <a:rPr lang="pt-BR" sz="3600" b="1" dirty="0"/>
              <a:t>Lei nº 14.133/21</a:t>
            </a:r>
          </a:p>
        </p:txBody>
      </p:sp>
    </p:spTree>
    <p:extLst>
      <p:ext uri="{BB962C8B-B14F-4D97-AF65-F5344CB8AC3E}">
        <p14:creationId xmlns:p14="http://schemas.microsoft.com/office/powerpoint/2010/main" val="36658398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87485" y="906087"/>
            <a:ext cx="998712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DECRETO MUNICIPAL Nº 113, DE 31 DE MARÇO DE 2023.</a:t>
            </a:r>
          </a:p>
          <a:p>
            <a:pPr algn="ctr"/>
            <a:r>
              <a:rPr lang="pt-BR" i="1" dirty="0"/>
              <a:t>Estabelece diretrizes de organização processual em </a:t>
            </a:r>
            <a:r>
              <a:rPr lang="pt-BR" i="1" dirty="0" smtClean="0"/>
              <a:t>observância ao </a:t>
            </a:r>
            <a:r>
              <a:rPr lang="pt-BR" i="1" dirty="0"/>
              <a:t>princípio da segregação de </a:t>
            </a:r>
            <a:r>
              <a:rPr lang="pt-BR" i="1" dirty="0" smtClean="0"/>
              <a:t>funções</a:t>
            </a:r>
            <a:r>
              <a:rPr lang="pt-BR" dirty="0" smtClean="0"/>
              <a:t>.</a:t>
            </a:r>
          </a:p>
          <a:p>
            <a:endParaRPr lang="pt-BR" b="1" dirty="0"/>
          </a:p>
          <a:p>
            <a:r>
              <a:rPr lang="pt-BR" b="1" dirty="0"/>
              <a:t>Art. 3º. </a:t>
            </a:r>
            <a:r>
              <a:rPr lang="pt-BR" dirty="0"/>
              <a:t>Fica designado como responsável pela pesquisa </a:t>
            </a:r>
            <a:r>
              <a:rPr lang="pt-BR" dirty="0" smtClean="0"/>
              <a:t>de preço, </a:t>
            </a:r>
            <a:r>
              <a:rPr lang="pt-BR" b="1" dirty="0" smtClean="0"/>
              <a:t>a ser elaborada nos termos da IN nº 65/2021 SEGES/ME</a:t>
            </a:r>
            <a:r>
              <a:rPr lang="pt-BR" dirty="0" smtClean="0"/>
              <a:t>, servidor a </a:t>
            </a:r>
            <a:r>
              <a:rPr lang="pt-BR" dirty="0"/>
              <a:t>ser designado, com lotação no DEPARTAMENTO DE </a:t>
            </a:r>
            <a:r>
              <a:rPr lang="pt-BR" dirty="0" smtClean="0"/>
              <a:t>COTAÇÃO.</a:t>
            </a:r>
          </a:p>
          <a:p>
            <a:endParaRPr lang="pt-BR" dirty="0"/>
          </a:p>
          <a:p>
            <a:pPr algn="ctr"/>
            <a:r>
              <a:rPr lang="pt-BR" b="1" u="sng" dirty="0" smtClean="0"/>
              <a:t>DECRETO MUNICIPAL Nº </a:t>
            </a:r>
            <a:r>
              <a:rPr lang="pt-BR" b="1" u="sng" dirty="0"/>
              <a:t>116, DE 31 DE MARÇO DE 2023.</a:t>
            </a:r>
          </a:p>
          <a:p>
            <a:pPr algn="ctr"/>
            <a:r>
              <a:rPr lang="pt-BR" i="1" dirty="0"/>
              <a:t>Regulamenta o Sistema de Registro de </a:t>
            </a:r>
            <a:r>
              <a:rPr lang="pt-BR" i="1" dirty="0" smtClean="0"/>
              <a:t>Preços</a:t>
            </a:r>
          </a:p>
          <a:p>
            <a:endParaRPr lang="pt-BR" dirty="0"/>
          </a:p>
          <a:p>
            <a:pPr algn="just"/>
            <a:r>
              <a:rPr lang="pt-BR" dirty="0" smtClean="0"/>
              <a:t> </a:t>
            </a:r>
            <a:r>
              <a:rPr lang="pt-BR" b="1" dirty="0" smtClean="0"/>
              <a:t>Art. 3º </a:t>
            </a:r>
            <a:r>
              <a:rPr lang="pt-BR" dirty="0" smtClean="0"/>
              <a:t>, inciso </a:t>
            </a:r>
            <a:r>
              <a:rPr lang="pt-BR" b="1" dirty="0" smtClean="0"/>
              <a:t>X</a:t>
            </a:r>
            <a:r>
              <a:rPr lang="pt-BR" dirty="0" smtClean="0"/>
              <a:t>: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§ 4º </a:t>
            </a:r>
            <a:r>
              <a:rPr lang="pt-BR" dirty="0"/>
              <a:t>- As pesquisas de mercado e de valor estimado </a:t>
            </a:r>
            <a:r>
              <a:rPr lang="pt-BR" b="1" dirty="0" smtClean="0"/>
              <a:t>deverão observar </a:t>
            </a:r>
            <a:r>
              <a:rPr lang="pt-BR" b="1" dirty="0"/>
              <a:t>as disposições da Instrução Normativa 65/2021/SEGES</a:t>
            </a:r>
            <a:r>
              <a:rPr lang="pt-BR" b="1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dirty="0" smtClean="0"/>
              <a:t>Art</a:t>
            </a:r>
            <a:r>
              <a:rPr lang="pt-BR" b="1" dirty="0"/>
              <a:t>. 8º </a:t>
            </a:r>
            <a:r>
              <a:rPr lang="pt-BR" dirty="0"/>
              <a:t>- O registro de preços deverá ser efetivado por </a:t>
            </a:r>
            <a:r>
              <a:rPr lang="pt-BR" dirty="0" smtClean="0"/>
              <a:t>meio de </a:t>
            </a:r>
            <a:r>
              <a:rPr lang="pt-BR" dirty="0"/>
              <a:t>licitação na modalidade pregão ou concorrência e será</a:t>
            </a:r>
            <a:r>
              <a:rPr lang="pt-BR" b="1" dirty="0"/>
              <a:t> precedido </a:t>
            </a:r>
            <a:r>
              <a:rPr lang="pt-BR" b="1" dirty="0" smtClean="0"/>
              <a:t>de pesquisa </a:t>
            </a:r>
            <a:r>
              <a:rPr lang="pt-BR" b="1" dirty="0"/>
              <a:t>de preços, nos termos da Instrução Normativa nº </a:t>
            </a:r>
            <a:r>
              <a:rPr lang="pt-BR" b="1" dirty="0" smtClean="0"/>
              <a:t>065/2021/ SEGES</a:t>
            </a:r>
            <a:r>
              <a:rPr lang="pt-BR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51995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29047" y="881149"/>
            <a:ext cx="959851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INSTRUÇÃO NORMATIVA SEGES /ME Nº 65, DE 7 DE JULHO DE 2021</a:t>
            </a:r>
          </a:p>
          <a:p>
            <a:pPr algn="ctr"/>
            <a:r>
              <a:rPr lang="pt-BR" b="1" dirty="0" smtClean="0"/>
              <a:t>ELABORAÇÃO </a:t>
            </a:r>
            <a:r>
              <a:rPr lang="pt-BR" b="1" dirty="0"/>
              <a:t>DA PESQUISA DE </a:t>
            </a:r>
            <a:r>
              <a:rPr lang="pt-BR" b="1" dirty="0" smtClean="0"/>
              <a:t>PREÇO</a:t>
            </a:r>
          </a:p>
          <a:p>
            <a:r>
              <a:rPr lang="pt-BR" dirty="0" smtClean="0"/>
              <a:t>Formalização</a:t>
            </a:r>
          </a:p>
          <a:p>
            <a:endParaRPr lang="pt-BR" dirty="0"/>
          </a:p>
          <a:p>
            <a:r>
              <a:rPr lang="pt-BR" b="1" dirty="0"/>
              <a:t>Art. 3º </a:t>
            </a:r>
            <a:r>
              <a:rPr lang="pt-BR" dirty="0"/>
              <a:t>A pesquisa de preços será </a:t>
            </a:r>
            <a:r>
              <a:rPr lang="pt-BR" b="1" dirty="0"/>
              <a:t>materializada em </a:t>
            </a:r>
            <a:r>
              <a:rPr lang="pt-BR" b="1" dirty="0" smtClean="0"/>
              <a:t>documento</a:t>
            </a:r>
            <a:r>
              <a:rPr lang="pt-BR" dirty="0" smtClean="0"/>
              <a:t> que </a:t>
            </a:r>
            <a:r>
              <a:rPr lang="pt-BR" dirty="0"/>
              <a:t>conterá, no mínimo</a:t>
            </a:r>
            <a:r>
              <a:rPr lang="pt-BR" dirty="0" smtClean="0"/>
              <a:t>:</a:t>
            </a:r>
          </a:p>
          <a:p>
            <a:r>
              <a:rPr lang="pt-BR" b="1" dirty="0" smtClean="0"/>
              <a:t>I</a:t>
            </a:r>
            <a:r>
              <a:rPr lang="pt-BR" dirty="0" smtClean="0"/>
              <a:t> </a:t>
            </a:r>
            <a:r>
              <a:rPr lang="pt-BR" dirty="0"/>
              <a:t>- descrição do objeto a ser contratado;</a:t>
            </a:r>
          </a:p>
          <a:p>
            <a:r>
              <a:rPr lang="pt-BR" b="1" dirty="0"/>
              <a:t>II</a:t>
            </a:r>
            <a:r>
              <a:rPr lang="pt-BR" dirty="0"/>
              <a:t> - identificação do(s) agente(s) responsável(</a:t>
            </a:r>
            <a:r>
              <a:rPr lang="pt-BR" dirty="0" err="1"/>
              <a:t>is</a:t>
            </a:r>
            <a:r>
              <a:rPr lang="pt-BR" dirty="0"/>
              <a:t>) pela pesquisa ou, se for o caso, da equipe de planejamento;</a:t>
            </a:r>
          </a:p>
          <a:p>
            <a:r>
              <a:rPr lang="pt-BR" b="1" dirty="0"/>
              <a:t>III</a:t>
            </a:r>
            <a:r>
              <a:rPr lang="pt-BR" dirty="0"/>
              <a:t> - caracterização das fontes consultadas;</a:t>
            </a:r>
          </a:p>
          <a:p>
            <a:r>
              <a:rPr lang="pt-BR" b="1" dirty="0"/>
              <a:t>IV</a:t>
            </a:r>
            <a:r>
              <a:rPr lang="pt-BR" dirty="0"/>
              <a:t> - série de preços coletados;</a:t>
            </a:r>
          </a:p>
          <a:p>
            <a:r>
              <a:rPr lang="pt-BR" b="1" dirty="0"/>
              <a:t>V</a:t>
            </a:r>
            <a:r>
              <a:rPr lang="pt-BR" dirty="0"/>
              <a:t> - método estatístico aplicado para a definição do valor estimado;</a:t>
            </a:r>
          </a:p>
          <a:p>
            <a:r>
              <a:rPr lang="pt-BR" b="1" dirty="0"/>
              <a:t>VI</a:t>
            </a:r>
            <a:r>
              <a:rPr lang="pt-BR" dirty="0"/>
              <a:t> - justificativas para a metodologia utilizada, em especial para a desconsideração de valores inconsistentes, inexequíveis ou excessivamente elevados, se aplicável;</a:t>
            </a:r>
          </a:p>
          <a:p>
            <a:r>
              <a:rPr lang="pt-BR" b="1" dirty="0"/>
              <a:t>VII</a:t>
            </a:r>
            <a:r>
              <a:rPr lang="pt-BR" dirty="0"/>
              <a:t> - memória de cálculo do valor estimado e documentos que lhe dão suporte; e</a:t>
            </a:r>
          </a:p>
          <a:p>
            <a:r>
              <a:rPr lang="pt-BR" b="1" dirty="0"/>
              <a:t>VIII</a:t>
            </a:r>
            <a:r>
              <a:rPr lang="pt-BR" dirty="0"/>
              <a:t> - justificativa da escolha dos fornecedores, no caso da pesquisa direta de que dispõe o inciso IV do art. 5º.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OBS: modelo de documento publicado no site do município - aba da Controladoria</a:t>
            </a:r>
          </a:p>
          <a:p>
            <a:pPr algn="just"/>
            <a:r>
              <a:rPr lang="pt-BR" b="1" dirty="0" smtClean="0">
                <a:solidFill>
                  <a:srgbClr val="C00000"/>
                </a:solidFill>
              </a:rPr>
              <a:t>Ressalta-se </a:t>
            </a:r>
            <a:r>
              <a:rPr lang="pt-BR" b="1" dirty="0">
                <a:solidFill>
                  <a:srgbClr val="C00000"/>
                </a:solidFill>
              </a:rPr>
              <a:t>que o formulário não se </a:t>
            </a:r>
            <a:r>
              <a:rPr lang="pt-BR" b="1" dirty="0" smtClean="0">
                <a:solidFill>
                  <a:srgbClr val="C00000"/>
                </a:solidFill>
              </a:rPr>
              <a:t>aplica para </a:t>
            </a:r>
            <a:r>
              <a:rPr lang="pt-BR" b="1" dirty="0">
                <a:solidFill>
                  <a:srgbClr val="C00000"/>
                </a:solidFill>
              </a:rPr>
              <a:t>os casos de obras e serviços de engenharia quando essas contratações </a:t>
            </a:r>
            <a:r>
              <a:rPr lang="pt-BR" b="1" dirty="0" smtClean="0">
                <a:solidFill>
                  <a:srgbClr val="C00000"/>
                </a:solidFill>
              </a:rPr>
              <a:t>são realizadas </a:t>
            </a:r>
            <a:r>
              <a:rPr lang="pt-BR" b="1" dirty="0">
                <a:solidFill>
                  <a:srgbClr val="C00000"/>
                </a:solidFill>
              </a:rPr>
              <a:t>por meio de planilha de orçamento própria da área de engenharia</a:t>
            </a:r>
            <a:endParaRPr lang="pt-BR" b="1" dirty="0" smtClean="0">
              <a:solidFill>
                <a:srgbClr val="C00000"/>
              </a:solidFill>
            </a:endParaRPr>
          </a:p>
          <a:p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44241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79171" y="1014153"/>
            <a:ext cx="939338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Critérios</a:t>
            </a:r>
          </a:p>
          <a:p>
            <a:endParaRPr lang="pt-BR" b="1" dirty="0" smtClean="0"/>
          </a:p>
          <a:p>
            <a:pPr algn="just"/>
            <a:r>
              <a:rPr lang="pt-BR" sz="2400" b="1" dirty="0" smtClean="0"/>
              <a:t>Art</a:t>
            </a:r>
            <a:r>
              <a:rPr lang="pt-BR" sz="2400" b="1" dirty="0"/>
              <a:t>. 4º </a:t>
            </a:r>
            <a:r>
              <a:rPr lang="pt-BR" sz="2400" dirty="0"/>
              <a:t>Na pesquisa de preços, sempre que possível, deverão ser </a:t>
            </a:r>
            <a:r>
              <a:rPr lang="pt-BR" sz="2400" b="1" dirty="0"/>
              <a:t>observadas as condições comerciais praticadas,</a:t>
            </a:r>
            <a:r>
              <a:rPr lang="pt-BR" sz="2400" dirty="0"/>
              <a:t> </a:t>
            </a:r>
            <a:r>
              <a:rPr lang="pt-BR" sz="2400" b="1" dirty="0"/>
              <a:t>incluindo prazos e locais de entrega, instalação e montagem do bem ou execução do serviço, quantidade contratada, formas e prazos de pagamento, fretes, garantias exigidas e marcas e modelos, quando for o caso, observadas a potencial economia de escala e as peculiaridades do local de execução do objeto</a:t>
            </a:r>
            <a:r>
              <a:rPr lang="pt-BR" sz="2400" dirty="0" smtClean="0"/>
              <a:t>.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412517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29789" y="241069"/>
            <a:ext cx="922712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 smtClean="0"/>
              <a:t>Parâmetros</a:t>
            </a:r>
          </a:p>
          <a:p>
            <a:pPr algn="just"/>
            <a:r>
              <a:rPr lang="pt-BR" b="1" dirty="0" smtClean="0"/>
              <a:t>Art</a:t>
            </a:r>
            <a:r>
              <a:rPr lang="pt-BR" b="1" dirty="0"/>
              <a:t>. 5º </a:t>
            </a:r>
            <a:r>
              <a:rPr lang="pt-BR" dirty="0"/>
              <a:t>A pesquisa de preços </a:t>
            </a:r>
            <a:r>
              <a:rPr lang="pt-BR" b="1" dirty="0"/>
              <a:t>para fins de determinação do preço estimado em processo licitatório para a aquisição de bens e contratação de serviços em geral será realizada mediante a utilização dos seguintes parâmetros, empregados de forma combinada ou não</a:t>
            </a:r>
            <a:r>
              <a:rPr lang="pt-BR" dirty="0" smtClean="0"/>
              <a:t>:</a:t>
            </a:r>
          </a:p>
          <a:p>
            <a:pPr algn="just"/>
            <a:endParaRPr lang="pt-BR" dirty="0" smtClean="0"/>
          </a:p>
          <a:p>
            <a:pPr algn="just"/>
            <a:r>
              <a:rPr lang="pt-BR" sz="1400" b="1" dirty="0"/>
              <a:t>I - </a:t>
            </a:r>
            <a:r>
              <a:rPr lang="pt-BR" sz="1400" dirty="0"/>
              <a:t>composição de custos unitários menores ou iguais à mediana do item correspondente nos sistemas oficiais de governo, como Painel de Preços ou banco de preços em saúde, observado o índice de atualização de preços correspondente;</a:t>
            </a:r>
            <a:br>
              <a:rPr lang="pt-BR" sz="1400" dirty="0"/>
            </a:br>
            <a:r>
              <a:rPr lang="pt-BR" sz="1400" b="1" dirty="0"/>
              <a:t>II - </a:t>
            </a:r>
            <a:r>
              <a:rPr lang="pt-BR" sz="1400" dirty="0"/>
              <a:t>contratações similares feitas pela Administração Pública, em execução ou concluídas no período de 1 (um) ano anterior à data da pesquisa de preços, inclusive mediante sistema de registro de preços, observado o índice de atualização de preços correspondente;</a:t>
            </a:r>
            <a:br>
              <a:rPr lang="pt-BR" sz="1400" dirty="0"/>
            </a:br>
            <a:r>
              <a:rPr lang="pt-BR" sz="1400" b="1" dirty="0"/>
              <a:t>III - </a:t>
            </a:r>
            <a:r>
              <a:rPr lang="pt-BR" sz="1400" dirty="0"/>
              <a:t>dados de pesquisa publicada em mídia especializada, de tabela de referência formalmente aprovada pelo Poder Executivo federal e de sítios eletrônicos especializados ou de domínio amplo, desde que atualizados no momento da pesquisa e compreendidos no intervalo de até 6 (seis) meses de antecedência da data de divulgação do edital, contendo a data e a hora de acesso;</a:t>
            </a:r>
            <a:br>
              <a:rPr lang="pt-BR" sz="1400" dirty="0"/>
            </a:br>
            <a:r>
              <a:rPr lang="pt-BR" sz="1400" b="1" dirty="0"/>
              <a:t>IV - </a:t>
            </a:r>
            <a:r>
              <a:rPr lang="pt-BR" sz="1400" dirty="0"/>
              <a:t>pesquisa direta com, no mínimo, 3 (três) fornecedores, mediante solicitação formal de cotação, por meio de ofício ou e-mail, desde que seja apresentada justificativa da escolha desses fornecedores e que não tenham sido obtidos os orçamentos com mais de 6 (seis) meses de antecedência da data de divulgação do edital; ou</a:t>
            </a:r>
            <a:br>
              <a:rPr lang="pt-BR" sz="1400" dirty="0"/>
            </a:br>
            <a:r>
              <a:rPr lang="pt-BR" sz="1400" b="1" dirty="0"/>
              <a:t>V - </a:t>
            </a:r>
            <a:r>
              <a:rPr lang="pt-BR" sz="1400" dirty="0"/>
              <a:t>pesquisa na base nacional de notas fiscais eletrônicas, desde que a data das notas fiscais esteja compreendida no período de até 1 (um) ano anterior à data de divulgação do edital, conforme disposto no Caderno de Logística, elaborado pela Secretaria de Gestão da Secretaria Especial de Desburocratização, Gestão e Governo Digital do Ministério da Economia.</a:t>
            </a:r>
          </a:p>
        </p:txBody>
      </p:sp>
    </p:spTree>
    <p:extLst>
      <p:ext uri="{BB962C8B-B14F-4D97-AF65-F5344CB8AC3E}">
        <p14:creationId xmlns:p14="http://schemas.microsoft.com/office/powerpoint/2010/main" val="3230241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13759" y="676478"/>
            <a:ext cx="9824554" cy="861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O QUE DEVE CONTER NO DOD?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760" y="1743267"/>
            <a:ext cx="9824554" cy="483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1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96045" y="914400"/>
            <a:ext cx="98588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I - composição de custos unitários menores ou iguais à mediana do item correspondente nos sistemas oficiais de governo, como Painel de Preços ou banco de preços em saúde, observado o índice de atualização de preços correspondente</a:t>
            </a:r>
            <a:r>
              <a:rPr lang="pt-BR" b="1" dirty="0" smtClean="0"/>
              <a:t>;</a:t>
            </a:r>
          </a:p>
          <a:p>
            <a:pPr algn="just"/>
            <a:endParaRPr lang="pt-BR" b="1" dirty="0" smtClean="0"/>
          </a:p>
          <a:p>
            <a:pPr algn="just"/>
            <a:endParaRPr lang="pt-BR" b="1" dirty="0"/>
          </a:p>
          <a:p>
            <a:pPr algn="just"/>
            <a:r>
              <a:rPr lang="pt-BR" b="1" u="sng" dirty="0" smtClean="0"/>
              <a:t>Sistemas Oficiais: </a:t>
            </a:r>
          </a:p>
          <a:p>
            <a:pPr algn="just"/>
            <a:endParaRPr lang="pt-BR" b="1" dirty="0"/>
          </a:p>
          <a:p>
            <a:pPr algn="just"/>
            <a:r>
              <a:rPr lang="pt-BR" b="1" dirty="0" smtClean="0"/>
              <a:t>Painel </a:t>
            </a:r>
            <a:r>
              <a:rPr lang="pt-BR" b="1" dirty="0"/>
              <a:t>de Preços- </a:t>
            </a:r>
            <a:r>
              <a:rPr lang="pt-BR" b="1" u="sng" dirty="0">
                <a:hlinkClick r:id="rId2"/>
              </a:rPr>
              <a:t>https://paineldeprecos.planejamento.gov.br</a:t>
            </a:r>
            <a:r>
              <a:rPr lang="pt-BR" b="1" u="sng" dirty="0" smtClean="0">
                <a:hlinkClick r:id="rId2"/>
              </a:rPr>
              <a:t>/</a:t>
            </a:r>
            <a:endParaRPr lang="pt-BR" b="1" u="sng" dirty="0" smtClean="0"/>
          </a:p>
          <a:p>
            <a:pPr algn="just"/>
            <a:endParaRPr lang="pt-BR" b="1" u="sng" dirty="0"/>
          </a:p>
          <a:p>
            <a:pPr algn="just"/>
            <a:endParaRPr lang="pt-BR" b="1" u="sng" dirty="0" smtClean="0"/>
          </a:p>
          <a:p>
            <a:pPr algn="just"/>
            <a:r>
              <a:rPr lang="pt-BR" b="1" dirty="0" smtClean="0"/>
              <a:t>Banco de Preços em Saúde: </a:t>
            </a:r>
            <a:r>
              <a:rPr lang="pt-BR" b="1" u="sng" dirty="0" smtClean="0">
                <a:hlinkClick r:id="rId3"/>
              </a:rPr>
              <a:t>https</a:t>
            </a:r>
            <a:r>
              <a:rPr lang="pt-BR" b="1" u="sng" dirty="0">
                <a:hlinkClick r:id="rId3"/>
              </a:rPr>
              <a:t>://</a:t>
            </a:r>
            <a:r>
              <a:rPr lang="pt-BR" b="1" u="sng" dirty="0" smtClean="0">
                <a:hlinkClick r:id="rId3"/>
              </a:rPr>
              <a:t>www.gov.br/saude/pt-br/acesso-a-informacao/banco-de-precos</a:t>
            </a:r>
            <a:endParaRPr lang="pt-BR" b="1" u="sng" dirty="0" smtClean="0"/>
          </a:p>
          <a:p>
            <a:pPr algn="just"/>
            <a:endParaRPr lang="pt-BR" b="1" u="sng" dirty="0" smtClean="0"/>
          </a:p>
          <a:p>
            <a:pPr algn="just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6397968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75708" y="2718262"/>
            <a:ext cx="86082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 Ao </a:t>
            </a:r>
            <a:r>
              <a:rPr lang="pt-BR" dirty="0"/>
              <a:t>consultar o Painel de Preços, </a:t>
            </a:r>
            <a:r>
              <a:rPr lang="pt-BR" dirty="0" smtClean="0"/>
              <a:t>deve </a:t>
            </a:r>
            <a:r>
              <a:rPr lang="pt-BR" dirty="0"/>
              <a:t>realizar </a:t>
            </a:r>
            <a:r>
              <a:rPr lang="pt-BR" dirty="0" smtClean="0"/>
              <a:t>uma </a:t>
            </a:r>
            <a:r>
              <a:rPr lang="pt-BR" b="1" dirty="0" smtClean="0"/>
              <a:t>análise </a:t>
            </a:r>
            <a:r>
              <a:rPr lang="pt-BR" b="1" dirty="0"/>
              <a:t>qualitativa das informações </a:t>
            </a:r>
            <a:r>
              <a:rPr lang="pt-BR" dirty="0"/>
              <a:t>para o correto balizamento dos valores </a:t>
            </a:r>
            <a:r>
              <a:rPr lang="pt-BR" dirty="0" smtClean="0"/>
              <a:t>obtidos, de </a:t>
            </a:r>
            <a:r>
              <a:rPr lang="pt-BR" dirty="0"/>
              <a:t>forma que o preço de referência possa refletir o valor </a:t>
            </a:r>
            <a:r>
              <a:rPr lang="pt-BR" dirty="0" smtClean="0"/>
              <a:t>de mercado</a:t>
            </a:r>
            <a:r>
              <a:rPr lang="pt-BR" dirty="0"/>
              <a:t>, </a:t>
            </a:r>
            <a:r>
              <a:rPr lang="pt-BR" dirty="0" smtClean="0"/>
              <a:t>considerando todos </a:t>
            </a:r>
            <a:r>
              <a:rPr lang="pt-BR" dirty="0"/>
              <a:t>os fatores que influenciam na composição dos custos. </a:t>
            </a:r>
            <a:r>
              <a:rPr lang="pt-BR" b="1" dirty="0"/>
              <a:t>É fundamental que </a:t>
            </a:r>
            <a:r>
              <a:rPr lang="pt-BR" b="1" dirty="0" smtClean="0"/>
              <a:t>seja verificado </a:t>
            </a:r>
            <a:r>
              <a:rPr lang="pt-BR" b="1" dirty="0"/>
              <a:t>se o objeto pesquisado no Painel de Preços é o mesmo especificado </a:t>
            </a:r>
            <a:r>
              <a:rPr lang="pt-BR" b="1" dirty="0" smtClean="0"/>
              <a:t>no processo </a:t>
            </a:r>
            <a:r>
              <a:rPr lang="pt-BR" b="1" dirty="0"/>
              <a:t>administrativo da contratação.</a:t>
            </a:r>
          </a:p>
        </p:txBody>
      </p:sp>
      <p:pic>
        <p:nvPicPr>
          <p:cNvPr id="1026" name="Picture 2" descr="Alertas ao cidadão — Comissão de Valores Mobiliár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301" y="369860"/>
            <a:ext cx="3957883" cy="214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5963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84867" y="279400"/>
            <a:ext cx="745913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II - contratações similares feitas pela Administração Pública, em execução ou concluídas no período de 1 (um) ano anterior à data da pesquisa de preços, inclusive mediante sistema de registro de preços, observado o índice de atualização de preços correspondente</a:t>
            </a:r>
            <a:r>
              <a:rPr lang="pt-BR" b="1" dirty="0" smtClean="0"/>
              <a:t>;</a:t>
            </a:r>
            <a:endParaRPr lang="pt-BR" b="1" dirty="0"/>
          </a:p>
          <a:p>
            <a:pPr algn="just"/>
            <a:endParaRPr lang="pt-BR" b="1" dirty="0" smtClean="0"/>
          </a:p>
          <a:p>
            <a:pPr algn="just"/>
            <a:r>
              <a:rPr lang="pt-BR" dirty="0"/>
              <a:t>Neste caso, a pesquisa de preços </a:t>
            </a:r>
            <a:r>
              <a:rPr lang="pt-BR" b="1" dirty="0"/>
              <a:t>é </a:t>
            </a:r>
            <a:r>
              <a:rPr lang="pt-BR" b="1" dirty="0" smtClean="0"/>
              <a:t>viabilizada pela </a:t>
            </a:r>
            <a:r>
              <a:rPr lang="pt-BR" b="1" dirty="0"/>
              <a:t>utilização de outros sistemas oficiais de governo que não o Painel de </a:t>
            </a:r>
            <a:r>
              <a:rPr lang="pt-BR" b="1" dirty="0" smtClean="0"/>
              <a:t>Preços</a:t>
            </a:r>
            <a:r>
              <a:rPr lang="pt-BR" dirty="0" smtClean="0"/>
              <a:t>, que </a:t>
            </a:r>
            <a:r>
              <a:rPr lang="pt-BR" dirty="0"/>
              <a:t>por apresentarem preços praticados junto ao poder público, poderão </a:t>
            </a:r>
            <a:r>
              <a:rPr lang="pt-BR" dirty="0" smtClean="0"/>
              <a:t>ser utilizados </a:t>
            </a:r>
            <a:r>
              <a:rPr lang="pt-BR" dirty="0"/>
              <a:t>como fontes principais da </a:t>
            </a:r>
            <a:r>
              <a:rPr lang="pt-BR" dirty="0" smtClean="0"/>
              <a:t>pesquisa:</a:t>
            </a:r>
          </a:p>
          <a:p>
            <a:pPr algn="just"/>
            <a:endParaRPr lang="pt-BR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/>
              <a:t>Portal </a:t>
            </a:r>
            <a:r>
              <a:rPr lang="pt-BR" b="1" dirty="0"/>
              <a:t>Licitações-e do Banco </a:t>
            </a:r>
            <a:r>
              <a:rPr lang="pt-BR" b="1" dirty="0" smtClean="0"/>
              <a:t>do Brasil;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/>
              <a:t>Portal </a:t>
            </a:r>
            <a:r>
              <a:rPr lang="pt-BR" b="1" dirty="0"/>
              <a:t>Licitações Caixa da Caixa Econômica </a:t>
            </a:r>
            <a:r>
              <a:rPr lang="pt-BR" b="1" dirty="0" smtClean="0"/>
              <a:t>Federal;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/>
              <a:t>Portal Nacional de </a:t>
            </a:r>
            <a:r>
              <a:rPr lang="pt-BR" b="1" dirty="0"/>
              <a:t>Contratações Públicas</a:t>
            </a:r>
            <a:r>
              <a:rPr lang="pt-BR" b="1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/>
              <a:t>SICAP </a:t>
            </a:r>
            <a:r>
              <a:rPr lang="pt-BR" b="1" dirty="0" smtClean="0"/>
              <a:t>LCO- TCE-TO</a:t>
            </a:r>
            <a:endParaRPr lang="pt-BR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/>
              <a:t>Banco de Preços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b="1" dirty="0"/>
          </a:p>
          <a:p>
            <a:pPr algn="just"/>
            <a:r>
              <a:rPr lang="pt-BR" dirty="0" smtClean="0"/>
              <a:t>Para </a:t>
            </a:r>
            <a:r>
              <a:rPr lang="pt-BR" dirty="0"/>
              <a:t>adoção deste parâmetro </a:t>
            </a:r>
            <a:r>
              <a:rPr lang="pt-BR" b="1" dirty="0"/>
              <a:t>deve ser demonstrado que</a:t>
            </a:r>
            <a:r>
              <a:rPr lang="pt-BR" b="1" u="sng" dirty="0"/>
              <a:t> a contratação </a:t>
            </a:r>
            <a:r>
              <a:rPr lang="pt-BR" b="1" u="sng" dirty="0" smtClean="0"/>
              <a:t>está em </a:t>
            </a:r>
            <a:r>
              <a:rPr lang="pt-BR" b="1" u="sng" dirty="0"/>
              <a:t>execução ou foi concluída no período de 1 (um) ano anterior à data da </a:t>
            </a:r>
            <a:r>
              <a:rPr lang="pt-BR" b="1" u="sng" dirty="0" smtClean="0"/>
              <a:t>pesquisa de </a:t>
            </a:r>
            <a:r>
              <a:rPr lang="pt-BR" b="1" u="sng" dirty="0"/>
              <a:t>preços</a:t>
            </a:r>
            <a:r>
              <a:rPr lang="pt-BR" dirty="0"/>
              <a:t>, inclusive mediante sistema de registro de preços.</a:t>
            </a:r>
          </a:p>
        </p:txBody>
      </p:sp>
    </p:spTree>
    <p:extLst>
      <p:ext uri="{BB962C8B-B14F-4D97-AF65-F5344CB8AC3E}">
        <p14:creationId xmlns:p14="http://schemas.microsoft.com/office/powerpoint/2010/main" val="31658472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29543" y="731520"/>
            <a:ext cx="8753301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prstClr val="black"/>
                </a:solidFill>
              </a:rPr>
              <a:t>III - dados de </a:t>
            </a:r>
            <a:r>
              <a:rPr lang="pt-BR" b="1" u="sng" dirty="0">
                <a:solidFill>
                  <a:prstClr val="black"/>
                </a:solidFill>
              </a:rPr>
              <a:t>pesquisa publicada em mídia especializada</a:t>
            </a:r>
            <a:r>
              <a:rPr lang="pt-BR" b="1" dirty="0">
                <a:solidFill>
                  <a:prstClr val="black"/>
                </a:solidFill>
              </a:rPr>
              <a:t>, </a:t>
            </a:r>
            <a:r>
              <a:rPr lang="pt-BR" b="1" u="sng" dirty="0">
                <a:solidFill>
                  <a:prstClr val="black"/>
                </a:solidFill>
              </a:rPr>
              <a:t>de tabela de referência formalmente aprovada pelo Poder Executivo federal </a:t>
            </a:r>
            <a:r>
              <a:rPr lang="pt-BR" b="1" dirty="0">
                <a:solidFill>
                  <a:prstClr val="black"/>
                </a:solidFill>
              </a:rPr>
              <a:t>e de sítios eletrônicos especializados ou de domínio amplo, desde que atualizados no momento da pesquisa e compreendidos no intervalo de até 6 (seis) meses de antecedência da data de divulgação do edital, contendo a data e a hora de acesso</a:t>
            </a:r>
            <a:r>
              <a:rPr lang="pt-BR" b="1" dirty="0" smtClean="0">
                <a:solidFill>
                  <a:prstClr val="black"/>
                </a:solidFill>
              </a:rPr>
              <a:t>;</a:t>
            </a:r>
          </a:p>
          <a:p>
            <a:pPr algn="just"/>
            <a:endParaRPr lang="pt-BR" b="1" dirty="0">
              <a:solidFill>
                <a:prstClr val="black"/>
              </a:solidFill>
            </a:endParaRPr>
          </a:p>
          <a:p>
            <a:pPr algn="just"/>
            <a:endParaRPr lang="pt-BR" b="1" dirty="0" smtClean="0">
              <a:solidFill>
                <a:prstClr val="black"/>
              </a:solidFill>
            </a:endParaRPr>
          </a:p>
          <a:p>
            <a:pPr algn="just"/>
            <a:endParaRPr lang="pt-BR" b="1" dirty="0">
              <a:solidFill>
                <a:prstClr val="black"/>
              </a:solidFill>
            </a:endParaRPr>
          </a:p>
          <a:p>
            <a:pPr algn="just"/>
            <a:endParaRPr lang="pt-BR" b="1" dirty="0" smtClean="0">
              <a:solidFill>
                <a:prstClr val="black"/>
              </a:solidFill>
            </a:endParaRPr>
          </a:p>
          <a:p>
            <a:pPr algn="just"/>
            <a:r>
              <a:rPr lang="pt-BR" sz="2800" dirty="0">
                <a:solidFill>
                  <a:srgbClr val="C00000"/>
                </a:solidFill>
              </a:rPr>
              <a:t>Cita-se, como exemplo, a </a:t>
            </a:r>
            <a:r>
              <a:rPr lang="pt-BR" sz="2800" b="1" dirty="0">
                <a:solidFill>
                  <a:srgbClr val="C00000"/>
                </a:solidFill>
              </a:rPr>
              <a:t>Tabela de Preço Médio </a:t>
            </a:r>
            <a:r>
              <a:rPr lang="pt-BR" sz="2800" b="1" dirty="0" smtClean="0">
                <a:solidFill>
                  <a:srgbClr val="C00000"/>
                </a:solidFill>
              </a:rPr>
              <a:t>de Veículos</a:t>
            </a:r>
            <a:r>
              <a:rPr lang="pt-BR" sz="2800" dirty="0">
                <a:solidFill>
                  <a:srgbClr val="C00000"/>
                </a:solidFill>
              </a:rPr>
              <a:t>, popularmente conhecida como </a:t>
            </a:r>
            <a:r>
              <a:rPr lang="pt-BR" sz="2800" b="1" dirty="0">
                <a:solidFill>
                  <a:srgbClr val="C00000"/>
                </a:solidFill>
              </a:rPr>
              <a:t>Tabela FIPE,</a:t>
            </a:r>
            <a:r>
              <a:rPr lang="pt-BR" sz="2800" dirty="0">
                <a:solidFill>
                  <a:srgbClr val="C00000"/>
                </a:solidFill>
              </a:rPr>
              <a:t> derivada de </a:t>
            </a:r>
            <a:r>
              <a:rPr lang="pt-BR" sz="2800" dirty="0" smtClean="0">
                <a:solidFill>
                  <a:srgbClr val="C00000"/>
                </a:solidFill>
              </a:rPr>
              <a:t>estudos realizados </a:t>
            </a:r>
            <a:r>
              <a:rPr lang="pt-BR" sz="2800" dirty="0">
                <a:solidFill>
                  <a:srgbClr val="C00000"/>
                </a:solidFill>
              </a:rPr>
              <a:t>em todo o país pela Fundação Instituto de Pesquisas Econômicas – FIPE.</a:t>
            </a:r>
            <a:br>
              <a:rPr lang="pt-BR" sz="2800" dirty="0">
                <a:solidFill>
                  <a:srgbClr val="C00000"/>
                </a:solidFill>
              </a:rPr>
            </a:br>
            <a:endParaRPr lang="pt-BR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588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79665" y="706581"/>
            <a:ext cx="1007502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 </a:t>
            </a:r>
            <a:r>
              <a:rPr lang="pt-BR" sz="2800" b="1" dirty="0"/>
              <a:t>Sítios eletrônicos especializados</a:t>
            </a:r>
          </a:p>
          <a:p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pesquisa por meio de sítios eletrônicos especializados caracteriza-se </a:t>
            </a:r>
            <a:r>
              <a:rPr lang="pt-BR" dirty="0" smtClean="0"/>
              <a:t>por estar </a:t>
            </a:r>
            <a:r>
              <a:rPr lang="pt-BR" dirty="0"/>
              <a:t>vinculada, necessariamente, a um portal na internet que utiliza ferramentas de</a:t>
            </a:r>
          </a:p>
          <a:p>
            <a:r>
              <a:rPr lang="pt-BR" dirty="0"/>
              <a:t>busca de preços ou tabela com listas de preços, atuando de forma exclusiva ou</a:t>
            </a:r>
          </a:p>
          <a:p>
            <a:r>
              <a:rPr lang="pt-BR" dirty="0"/>
              <a:t>preponderante na análise de preços de mercado, desde que haja um notório e</a:t>
            </a:r>
          </a:p>
          <a:p>
            <a:r>
              <a:rPr lang="pt-BR" dirty="0"/>
              <a:t>amplo reconhecimento no âmbito de sua atuação. </a:t>
            </a:r>
            <a:endParaRPr lang="pt-BR" dirty="0" smtClean="0"/>
          </a:p>
          <a:p>
            <a:r>
              <a:rPr lang="pt-BR" dirty="0" smtClean="0"/>
              <a:t>Cita-se</a:t>
            </a:r>
            <a:r>
              <a:rPr lang="pt-BR" dirty="0"/>
              <a:t>, como exemplo</a:t>
            </a:r>
            <a:r>
              <a:rPr lang="pt-BR" dirty="0" smtClean="0"/>
              <a:t>:</a:t>
            </a:r>
          </a:p>
          <a:p>
            <a:endParaRPr lang="pt-BR" dirty="0"/>
          </a:p>
          <a:p>
            <a:pPr marL="342900" indent="-342900">
              <a:buAutoNum type="alphaLcParenR"/>
            </a:pPr>
            <a:r>
              <a:rPr lang="pt-BR" b="1" dirty="0" smtClean="0">
                <a:hlinkClick r:id="rId2"/>
              </a:rPr>
              <a:t>www.webmotors.com.br</a:t>
            </a:r>
            <a:r>
              <a:rPr lang="pt-BR" b="1" dirty="0" smtClean="0"/>
              <a:t> </a:t>
            </a:r>
            <a:r>
              <a:rPr lang="pt-BR" b="1" dirty="0"/>
              <a:t>(especializado em pesquisa de preço de veículos</a:t>
            </a:r>
            <a:r>
              <a:rPr lang="pt-BR" b="1" dirty="0" smtClean="0"/>
              <a:t>);</a:t>
            </a:r>
          </a:p>
          <a:p>
            <a:endParaRPr lang="pt-BR" b="1" dirty="0"/>
          </a:p>
          <a:p>
            <a:r>
              <a:rPr lang="pt-BR" b="1" dirty="0"/>
              <a:t>b)</a:t>
            </a:r>
            <a:r>
              <a:rPr lang="pt-BR" dirty="0"/>
              <a:t> </a:t>
            </a:r>
            <a:r>
              <a:rPr lang="pt-BR" b="1" dirty="0" smtClean="0">
                <a:hlinkClick r:id="rId3"/>
              </a:rPr>
              <a:t>www.wimoveis.com.br</a:t>
            </a:r>
            <a:r>
              <a:rPr lang="pt-BR" b="1" dirty="0" smtClean="0"/>
              <a:t> </a:t>
            </a:r>
            <a:r>
              <a:rPr lang="pt-BR" b="1" dirty="0"/>
              <a:t>(especializado em pesquisa de preço de imóveis</a:t>
            </a:r>
            <a:r>
              <a:rPr lang="pt-BR" b="1" dirty="0" smtClean="0"/>
              <a:t>).</a:t>
            </a:r>
          </a:p>
          <a:p>
            <a:endParaRPr lang="pt-BR" b="1" dirty="0"/>
          </a:p>
          <a:p>
            <a:r>
              <a:rPr lang="pt-BR" dirty="0"/>
              <a:t>Quando a pesquisa de preços for realizada com base neste método, </a:t>
            </a:r>
            <a:r>
              <a:rPr lang="pt-BR" b="1" dirty="0"/>
              <a:t>deve ser</a:t>
            </a:r>
          </a:p>
          <a:p>
            <a:r>
              <a:rPr lang="pt-BR" b="1" dirty="0"/>
              <a:t>juntada no processo administrativo a cópia da página pesquisada, com indicação da</a:t>
            </a:r>
          </a:p>
          <a:p>
            <a:r>
              <a:rPr lang="pt-BR" b="1" dirty="0"/>
              <a:t>data e hora de acesso e dados da publicação atualizados no momento da pesquisa</a:t>
            </a:r>
          </a:p>
          <a:p>
            <a:r>
              <a:rPr lang="pt-BR" b="1" dirty="0"/>
              <a:t>e compreendidos no intervalo de até 6 (seis) meses de antecedência da data de</a:t>
            </a:r>
          </a:p>
          <a:p>
            <a:r>
              <a:rPr lang="pt-BR" b="1" dirty="0"/>
              <a:t>divulgação do edital da contratação que está sendo realizada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2368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87731" y="623455"/>
            <a:ext cx="1022465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Sítios de domínio </a:t>
            </a:r>
            <a:r>
              <a:rPr lang="pt-BR" sz="2800" b="1" dirty="0" smtClean="0"/>
              <a:t>amplo</a:t>
            </a:r>
          </a:p>
          <a:p>
            <a:endParaRPr lang="pt-BR" sz="2800" b="1" dirty="0"/>
          </a:p>
          <a:p>
            <a:r>
              <a:rPr lang="pt-BR" dirty="0"/>
              <a:t>Sítio de domínio amplo é o site presente no mercado nacional de </a:t>
            </a:r>
            <a:r>
              <a:rPr lang="pt-BR" dirty="0" smtClean="0"/>
              <a:t>comércio eletrônico </a:t>
            </a:r>
            <a:r>
              <a:rPr lang="pt-BR" dirty="0"/>
              <a:t>ou de fabricante do produto, detentor de boa credibilidade no ramo </a:t>
            </a:r>
            <a:r>
              <a:rPr lang="pt-BR" dirty="0" smtClean="0"/>
              <a:t>de atuação</a:t>
            </a:r>
            <a:r>
              <a:rPr lang="pt-BR" dirty="0"/>
              <a:t>, desde que seja uma empresa legalmente estabelecida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 </a:t>
            </a:r>
            <a:r>
              <a:rPr lang="pt-BR" dirty="0"/>
              <a:t>A pesquisa </a:t>
            </a:r>
            <a:r>
              <a:rPr lang="pt-BR" dirty="0" smtClean="0"/>
              <a:t>deve recair </a:t>
            </a:r>
            <a:r>
              <a:rPr lang="pt-BR" dirty="0"/>
              <a:t>em sites seguros, detentores de certificados que garantam que são </a:t>
            </a:r>
            <a:r>
              <a:rPr lang="pt-BR" dirty="0" smtClean="0"/>
              <a:t>confiáveis e </a:t>
            </a:r>
            <a:r>
              <a:rPr lang="pt-BR" dirty="0"/>
              <a:t>legítimos.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Cita-se</a:t>
            </a:r>
            <a:r>
              <a:rPr lang="pt-BR" dirty="0"/>
              <a:t>, como exemplo</a:t>
            </a:r>
            <a:r>
              <a:rPr lang="pt-BR" dirty="0" smtClean="0"/>
              <a:t>:</a:t>
            </a:r>
          </a:p>
          <a:p>
            <a:endParaRPr lang="pt-BR" dirty="0"/>
          </a:p>
          <a:p>
            <a:pPr marL="342900" indent="-342900">
              <a:buAutoNum type="alphaLcParenR"/>
            </a:pPr>
            <a:r>
              <a:rPr lang="pt-BR" dirty="0" smtClean="0">
                <a:hlinkClick r:id="rId2"/>
              </a:rPr>
              <a:t>www.americanas.com.br</a:t>
            </a:r>
            <a:r>
              <a:rPr lang="pt-BR" dirty="0" smtClean="0"/>
              <a:t>;</a:t>
            </a:r>
          </a:p>
          <a:p>
            <a:endParaRPr lang="pt-BR" dirty="0"/>
          </a:p>
          <a:p>
            <a:r>
              <a:rPr lang="pt-BR" dirty="0"/>
              <a:t>b) </a:t>
            </a:r>
            <a:r>
              <a:rPr lang="pt-BR" dirty="0">
                <a:hlinkClick r:id="rId3"/>
              </a:rPr>
              <a:t>www.submarino.com.br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Quando a pesquisa de preços for realizada com base neste método, </a:t>
            </a:r>
            <a:r>
              <a:rPr lang="pt-BR" b="1" dirty="0"/>
              <a:t>deve ser</a:t>
            </a:r>
          </a:p>
          <a:p>
            <a:r>
              <a:rPr lang="pt-BR" b="1" dirty="0"/>
              <a:t>juntada no processo administrativo a cópia da página pesquisada, com indicação da</a:t>
            </a:r>
          </a:p>
          <a:p>
            <a:r>
              <a:rPr lang="pt-BR" b="1" dirty="0"/>
              <a:t>data e hora de acesso e dados da publicação atualizados no momento da pesquisa</a:t>
            </a:r>
          </a:p>
          <a:p>
            <a:r>
              <a:rPr lang="pt-BR" b="1" dirty="0"/>
              <a:t>e compreendidos no intervalo de até 6 (seis) meses de antecedência da data de</a:t>
            </a:r>
          </a:p>
          <a:p>
            <a:r>
              <a:rPr lang="pt-BR" b="1" dirty="0"/>
              <a:t>divulgação do edital da contratação que está sendo </a:t>
            </a:r>
            <a:r>
              <a:rPr lang="pt-BR" b="1" dirty="0" smtClean="0"/>
              <a:t>realizada.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786295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54481" y="847898"/>
            <a:ext cx="91107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IV </a:t>
            </a:r>
            <a:r>
              <a:rPr lang="pt-BR" b="1" dirty="0" smtClean="0"/>
              <a:t>- pesquisa </a:t>
            </a:r>
            <a:r>
              <a:rPr lang="pt-BR" b="1" dirty="0"/>
              <a:t>direta com, no mínimo, 3 (três) fornecedores, mediante </a:t>
            </a:r>
            <a:r>
              <a:rPr lang="pt-BR" b="1" u="sng" dirty="0"/>
              <a:t>solicitação formal de cotação, por meio de ofício ou e-mail</a:t>
            </a:r>
            <a:r>
              <a:rPr lang="pt-BR" b="1" dirty="0"/>
              <a:t>, </a:t>
            </a:r>
            <a:r>
              <a:rPr lang="pt-BR" b="1" u="sng" dirty="0"/>
              <a:t>desde que seja apresentada justificativa da escolha desses fornecedores e que não tenham sido obtidos os orçamentos com mais de 6 (seis) meses de antecedência da data de divulgação do edital</a:t>
            </a:r>
            <a:r>
              <a:rPr lang="pt-BR" b="1" dirty="0" smtClean="0"/>
              <a:t>;</a:t>
            </a:r>
          </a:p>
          <a:p>
            <a:pPr algn="just"/>
            <a:endParaRPr lang="pt-BR" b="1" dirty="0"/>
          </a:p>
          <a:p>
            <a:pPr algn="just"/>
            <a:endParaRPr lang="pt-BR" b="1" dirty="0" smtClean="0"/>
          </a:p>
          <a:p>
            <a:r>
              <a:rPr lang="pt-BR" b="1" dirty="0"/>
              <a:t> </a:t>
            </a:r>
            <a:r>
              <a:rPr lang="pt-BR" b="1" dirty="0" smtClean="0"/>
              <a:t>A seleção </a:t>
            </a:r>
            <a:r>
              <a:rPr lang="pt-BR" b="1" dirty="0"/>
              <a:t>dos fornecedores a serem consultados </a:t>
            </a:r>
            <a:r>
              <a:rPr lang="pt-BR" b="1" dirty="0" smtClean="0"/>
              <a:t>será os fornecedores </a:t>
            </a:r>
            <a:r>
              <a:rPr lang="pt-BR" b="1" dirty="0"/>
              <a:t>que atuem no ramo empresarial relativo ao objeto </a:t>
            </a:r>
            <a:r>
              <a:rPr lang="pt-BR" b="1" dirty="0" smtClean="0"/>
              <a:t>da contratação.</a:t>
            </a:r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/>
          </a:p>
        </p:txBody>
      </p:sp>
      <p:sp>
        <p:nvSpPr>
          <p:cNvPr id="3" name="Seta para Baixo 2"/>
          <p:cNvSpPr/>
          <p:nvPr/>
        </p:nvSpPr>
        <p:spPr>
          <a:xfrm>
            <a:off x="4929447" y="3616036"/>
            <a:ext cx="1338349" cy="13882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96701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315" t="11029" r="-2315" b="-11029"/>
          <a:stretch/>
        </p:blipFill>
        <p:spPr>
          <a:xfrm>
            <a:off x="-2853267" y="-1460499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301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12669" y="773084"/>
            <a:ext cx="95097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V - pesquisa na base nacional de notas fiscais eletrônicas, desde que a data das notas fiscais esteja compreendida no período de até 1 (um) ano anterior à data de divulgação do edital, conforme disposto no Caderno de Logística, elaborado pela Secretaria de Gestão da Secretaria Especial de Desburocratização, Gestão e Governo Digital do Ministério da Economia</a:t>
            </a:r>
            <a:r>
              <a:rPr lang="pt-BR" b="1" dirty="0" smtClean="0"/>
              <a:t>.</a:t>
            </a:r>
          </a:p>
          <a:p>
            <a:pPr algn="just"/>
            <a:endParaRPr lang="pt-BR" b="1" dirty="0"/>
          </a:p>
          <a:p>
            <a:pPr algn="just"/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1521229" y="2413338"/>
            <a:ext cx="9601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Na </a:t>
            </a:r>
            <a:r>
              <a:rPr lang="pt-BR" dirty="0"/>
              <a:t>impossibilidade de obtenção de preços por meio </a:t>
            </a:r>
            <a:r>
              <a:rPr lang="pt-BR" dirty="0" smtClean="0"/>
              <a:t>dos parâmetros </a:t>
            </a:r>
            <a:r>
              <a:rPr lang="pt-BR" dirty="0"/>
              <a:t>estabelecidos nos itens </a:t>
            </a:r>
            <a:r>
              <a:rPr lang="pt-BR" dirty="0" smtClean="0"/>
              <a:t>anteriores, </a:t>
            </a:r>
            <a:r>
              <a:rPr lang="pt-BR" b="1" dirty="0"/>
              <a:t>poderão ser utilizados </a:t>
            </a:r>
            <a:r>
              <a:rPr lang="pt-BR" b="1" dirty="0" smtClean="0"/>
              <a:t>outros critérios </a:t>
            </a:r>
            <a:r>
              <a:rPr lang="pt-BR" b="1" dirty="0"/>
              <a:t>ou metodologias como parâmetros para pesquisa de preços, desde </a:t>
            </a:r>
            <a:r>
              <a:rPr lang="pt-BR" b="1" dirty="0" smtClean="0"/>
              <a:t>que devidamente </a:t>
            </a:r>
            <a:r>
              <a:rPr lang="pt-BR" b="1" dirty="0"/>
              <a:t>justificados no processo administrativo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88432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87484" y="881150"/>
            <a:ext cx="874499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/>
              <a:t>Em regra, </a:t>
            </a:r>
            <a:r>
              <a:rPr lang="pt-BR" sz="4000" b="1" dirty="0"/>
              <a:t>devem ser utilizados, como método </a:t>
            </a:r>
            <a:r>
              <a:rPr lang="pt-BR" sz="4000" dirty="0"/>
              <a:t>para obtenção do </a:t>
            </a:r>
            <a:r>
              <a:rPr lang="pt-BR" sz="4000" dirty="0" smtClean="0"/>
              <a:t>preço estimado </a:t>
            </a:r>
            <a:r>
              <a:rPr lang="pt-BR" sz="4000" dirty="0"/>
              <a:t>das licitações, </a:t>
            </a:r>
            <a:r>
              <a:rPr lang="pt-BR" sz="4000" b="1" dirty="0"/>
              <a:t>a média, a mediana ou o menor dos valores obtidos </a:t>
            </a:r>
            <a:r>
              <a:rPr lang="pt-BR" sz="4000" b="1" dirty="0" smtClean="0"/>
              <a:t>na pesquisa </a:t>
            </a:r>
            <a:r>
              <a:rPr lang="pt-BR" sz="4000" b="1" dirty="0"/>
              <a:t>de preços</a:t>
            </a:r>
            <a:r>
              <a:rPr lang="pt-BR" sz="4000" dirty="0"/>
              <a:t>, desde que o cálculo incida sobre um conjunto de três ou </a:t>
            </a:r>
            <a:r>
              <a:rPr lang="pt-BR" sz="4000" dirty="0" smtClean="0"/>
              <a:t>mais preços</a:t>
            </a:r>
            <a:r>
              <a:rPr lang="pt-BR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3435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18" y="980902"/>
            <a:ext cx="9351818" cy="531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359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546167" y="1629295"/>
            <a:ext cx="951807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A </a:t>
            </a:r>
            <a:r>
              <a:rPr lang="pt-BR" sz="2800" b="1" dirty="0"/>
              <a:t>média</a:t>
            </a:r>
            <a:r>
              <a:rPr lang="pt-BR" sz="2800" dirty="0"/>
              <a:t> é a soma de todas as medições divididas pela quantidade de </a:t>
            </a:r>
            <a:r>
              <a:rPr lang="pt-BR" sz="2800" dirty="0" smtClean="0"/>
              <a:t>valores que </a:t>
            </a:r>
            <a:r>
              <a:rPr lang="pt-BR" sz="2800" dirty="0"/>
              <a:t>foram somados. </a:t>
            </a:r>
            <a:endParaRPr lang="pt-BR" sz="2800" dirty="0" smtClean="0"/>
          </a:p>
          <a:p>
            <a:endParaRPr lang="pt-BR" sz="2800" dirty="0"/>
          </a:p>
          <a:p>
            <a:r>
              <a:rPr lang="pt-BR" sz="2800" dirty="0" smtClean="0"/>
              <a:t>A </a:t>
            </a:r>
            <a:r>
              <a:rPr lang="pt-BR" sz="2800" b="1" dirty="0"/>
              <a:t>mediana </a:t>
            </a:r>
            <a:r>
              <a:rPr lang="pt-BR" sz="2800" dirty="0"/>
              <a:t>é o valor do meio, que separa a metade maior da metade </a:t>
            </a:r>
            <a:r>
              <a:rPr lang="pt-BR" sz="2800" dirty="0" smtClean="0"/>
              <a:t>menor no </a:t>
            </a:r>
            <a:r>
              <a:rPr lang="pt-BR" sz="2800" dirty="0"/>
              <a:t>conjunto de dados. </a:t>
            </a:r>
            <a:endParaRPr lang="pt-BR" sz="2800" dirty="0" smtClean="0"/>
          </a:p>
          <a:p>
            <a:endParaRPr lang="pt-BR" sz="2800" dirty="0"/>
          </a:p>
          <a:p>
            <a:r>
              <a:rPr lang="pt-BR" sz="2800" dirty="0" smtClean="0"/>
              <a:t>O </a:t>
            </a:r>
            <a:r>
              <a:rPr lang="pt-BR" sz="2800" b="1" dirty="0"/>
              <a:t>menor preço </a:t>
            </a:r>
            <a:r>
              <a:rPr lang="pt-BR" sz="2800" dirty="0"/>
              <a:t>deve ser utilizado apenas quando, conforme análise do caso</a:t>
            </a:r>
          </a:p>
          <a:p>
            <a:r>
              <a:rPr lang="pt-BR" sz="2800" dirty="0"/>
              <a:t>concreto, não for mais vantajoso usar a média ou mediana.</a:t>
            </a:r>
          </a:p>
        </p:txBody>
      </p:sp>
    </p:spTree>
    <p:extLst>
      <p:ext uri="{BB962C8B-B14F-4D97-AF65-F5344CB8AC3E}">
        <p14:creationId xmlns:p14="http://schemas.microsoft.com/office/powerpoint/2010/main" val="19320887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53985" y="922713"/>
            <a:ext cx="7390015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DOCUMENTO DE FORMALIZAÇÃO DA PESQUISA DE PREÇO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(Base legal: </a:t>
            </a:r>
            <a:r>
              <a:rPr lang="pt-B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3º da IN nº 65/2021 </a:t>
            </a:r>
            <a:r>
              <a:rPr lang="pt-BR" sz="1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pt-B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Art. 3º da IN nº 73/2020</a:t>
            </a:r>
            <a:r>
              <a:rPr lang="pt-BR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6987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pt-BR" sz="1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 explicativa: </a:t>
            </a:r>
            <a:r>
              <a:rPr lang="pt-B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Utilizar a base legal da IN nº 65/2021 no caso de aquisição/contratação pela Lei nº 14.133/2021 e no caso de aquisição/contratação pela Lei nº 8.666/93, utilizar a base legal da IN nº 73/2020.</a:t>
            </a:r>
            <a:endParaRPr lang="pt-BR" sz="1000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pt-BR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DESCRIÇÃO </a:t>
            </a:r>
            <a:r>
              <a:rPr lang="pt-BR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OBJETO A SER CONTRATADO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pt-BR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pt-BR" sz="1200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(Conforme ETP)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pt-BR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AGENTE </a:t>
            </a:r>
            <a:r>
              <a:rPr lang="pt-BR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RESPONSÁVEL PELA COTAÇÃO: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pt-BR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pt-BR" sz="1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Nome e matricula, documento de designação ( conforme designação)</a:t>
            </a:r>
            <a:r>
              <a:rPr lang="pt-BR" sz="1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pt-BR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FONTES </a:t>
            </a:r>
            <a:r>
              <a:rPr lang="pt-BR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CONSULTADAS:</a:t>
            </a:r>
            <a:r>
              <a:rPr lang="pt-BR" sz="1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pt-BR" sz="1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pt-BR" sz="1200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Informar quais parâmetros foram utilizados na pesquisa de preço, com base nos </a:t>
            </a:r>
            <a:r>
              <a:rPr lang="pt-BR" sz="1200" i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parâmentros</a:t>
            </a:r>
            <a:r>
              <a:rPr lang="pt-BR" sz="1200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definidos pelo art. 5º da Instrução Normativa nº 65/2021, no caso da Lei nº 14.133/2021 ou os parâmetros definidos pelo art. 5º da Instrução Normativa nº 73/2020 no caso da utilização da Lei nº 8.666/93. Exemplo: Painel de Preços, Sites especializados, Consulta direta ao fornecedor.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pt-BR" sz="1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pt-BR" sz="1200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Listar quais as fontes de pesquisa foram utilizadas: Painel; Contratações semelhantes de outros entes públicos; Mídia especializada; Fornecedores diretos.</a:t>
            </a:r>
            <a:r>
              <a:rPr lang="pt-BR" sz="1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000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405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37113" y="374074"/>
            <a:ext cx="730688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pt-BR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SÉRIE </a:t>
            </a:r>
            <a:r>
              <a:rPr lang="pt-BR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PREÇOS COLETADOS: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pt-BR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pt-BR" sz="1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preços coletados estão discriminados no documento planilha de composição de preços.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pt-BR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MÉTODO </a:t>
            </a:r>
            <a:r>
              <a:rPr lang="pt-BR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APLICADO: 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pt-BR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pt-BR" sz="1200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Média/mediana ou menor valor, conforme método aplicado na planilha de composição de preços.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pt-BR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JUSTIFICATIVA </a:t>
            </a:r>
            <a:r>
              <a:rPr lang="pt-BR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A METODOLOGIA UTILIZADA: 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1200" b="1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Média/Mediana: </a:t>
            </a:r>
            <a:r>
              <a:rPr lang="pt-BR" sz="1200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parâmetro utilizado para definir quando utilizar a média ou a mediana foi o uso da medida de dispersão denominada coeficiente de variação. O coeficiente de variação fornece a oscilação dos dados obtidos em relação à média. Quanto menor  for o seu valor, mais homogêneos serão os dados.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1200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coeficiente de variação é considerado baixo quando apresentar percentual igual ou inferior a 25%, sendo nesse caso indicada a média como critério de definição do valor de mercado. Se ele for superior a 25%, o coeficiente indica a presença de valores extremos afetando a média, situação em que se recomenda o uso da mediana como critério de definição do preço  de referência. Frise-se que o cálculo da média, do desvio padrão, do coeficiente de variação e da mediana podem ser obtidos de forma simples, por meio de fórmulas existentes no Excel.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200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1200" i="1" u="sng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1200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200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200" b="1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Menor preço:</a:t>
            </a:r>
            <a:r>
              <a:rPr lang="pt-BR" sz="1200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Como a pesquisa foi realizada com o intuito de contratar de forma direta com o fornecedor que apresentou a menor proposta, a metodologia do menor preço se justifica por garantir a utilização do princípio da economia para a contratação em questão.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587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70611" y="374074"/>
            <a:ext cx="737338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pt-BR" sz="1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FORAM </a:t>
            </a:r>
            <a:r>
              <a:rPr lang="pt-BR" sz="1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PRIORIZADOS OS PARÂMETROS DOS INCISOS I E II DO ART. 5º DA IN Nº 73/2020 OU IN Nº 65/2021?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100" b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 )  sim  (  )não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0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000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Caso tenha marcado não, inserir justificativa: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JUSTIFICATIVA: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b="1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xxxxxxxxxxxxxxxxxxxxxxxx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pt-BR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A </a:t>
            </a:r>
            <a:r>
              <a:rPr lang="pt-BR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QUANTIDADE DOS ITENS PESQUISADOS É COMPATÍVEL COM A QUANTIDADE A SER ADQUIRIDA? 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200" b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 )  sim  (  )não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200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Caso tenha marcado não, inserir justificativa: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JUSTIFICATIVA: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xxxxxxxxxxxxxxxxxxxxxx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pt-BR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OS </a:t>
            </a:r>
            <a:r>
              <a:rPr lang="pt-BR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VALORES INEXEQUÍVEIS, INCONSISTENTES E OS EXCESSIVAMENTE ELEVADOS FORAM DESCONSIDERADOS?  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200" b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 )  sim  (  )não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200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Caso tenha marcado não, inserir justificativa: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JUSTIFICATIVA: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200" b="1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xxxxxxxxxxxxxxxxxxxxxxxx</a:t>
            </a:r>
            <a:endParaRPr lang="pt-BR" sz="1000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8006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48000" y="151180"/>
            <a:ext cx="6096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0"/>
              </a:spcAft>
            </a:pPr>
            <a:r>
              <a:rPr lang="pt-BR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HOUVE </a:t>
            </a:r>
            <a:r>
              <a:rPr lang="pt-BR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PESQUISA COM MENOS DE TRÊS PREÇOS?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200" b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 )  sim  (  )não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200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Caso tenha marcado sim, inserir justificativa: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JUSTIFICATIVA: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200" b="1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xxxxxxxxxxxxxxxxxxxxxxxxxxxxxxx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 smtClean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pt-BR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MEMÓRIA DE CÁLCULO DO VALOR ESTIMADO E DOCUMENTOS QUE LHE DÃO SUPORTE: </a:t>
            </a:r>
            <a:endParaRPr lang="pt-BR" sz="1000" dirty="0" smtClean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pt-BR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pt-BR" sz="1200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Planilha de composição de preços, propostas de fornecedores.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pt-BR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JUSTIFICATIVA </a:t>
            </a:r>
            <a:r>
              <a:rPr lang="pt-BR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ESCOLHA DOS FORNECEDORES, NO CASO DA PESQUISA DIRETA COM FORNECEDORES, INCISO IV DO ART. 5 DA IN Nº 65/2021: 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28600" algn="just">
              <a:spcAft>
                <a:spcPts val="0"/>
              </a:spcAft>
            </a:pPr>
            <a:r>
              <a:rPr lang="pt-BR" sz="1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28600" algn="just">
              <a:spcAft>
                <a:spcPts val="0"/>
              </a:spcAft>
            </a:pPr>
            <a:r>
              <a:rPr lang="pt-BR" sz="1200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esse parâmetro for utilizado, deve-se justificar as razões que embasaram a escolha do(s) fornecedor(es) consultado(s). </a:t>
            </a:r>
            <a:r>
              <a:rPr lang="pt-BR" sz="1200" i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pt-BR" sz="1200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Foram consultados todos os fornecedores que venderam o item </a:t>
            </a:r>
            <a:r>
              <a:rPr lang="pt-BR" sz="1200" i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pt-BR" sz="1200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 a Administração Pública no ano </a:t>
            </a:r>
            <a:r>
              <a:rPr lang="pt-BR" sz="1200" i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pt-BR" sz="1200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conforme </a:t>
            </a:r>
            <a:r>
              <a:rPr lang="pt-BR" sz="1200" i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relatário</a:t>
            </a:r>
            <a:r>
              <a:rPr lang="pt-BR" sz="1200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painel de preços ou foram consultados os principais fornecedores da região para que seja possível averiguar o valor de mercado local, ou etc.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Local, dia, mês de 202x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1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Assinaturas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1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Cargos</a:t>
            </a:r>
            <a:endParaRPr lang="pt-BR" sz="10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000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74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234" y="1014153"/>
            <a:ext cx="9509760" cy="506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5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356" y="997527"/>
            <a:ext cx="9293629" cy="527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01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858" y="955964"/>
            <a:ext cx="9634451" cy="558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21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858" y="964275"/>
            <a:ext cx="9069186" cy="528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51828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911</TotalTime>
  <Words>1778</Words>
  <Application>Microsoft Office PowerPoint</Application>
  <PresentationFormat>Widescreen</PresentationFormat>
  <Paragraphs>248</Paragraphs>
  <Slides>54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60" baseType="lpstr">
      <vt:lpstr>Arial</vt:lpstr>
      <vt:lpstr>Calibri</vt:lpstr>
      <vt:lpstr>Century Gothic</vt:lpstr>
      <vt:lpstr>Times New Roman</vt:lpstr>
      <vt:lpstr>Wingdings 3</vt:lpstr>
      <vt:lpstr>Cacho</vt:lpstr>
      <vt:lpstr>REUNIÃO COM EQUIPE TÉCNICA DAS SECRETARIAS</vt:lpstr>
      <vt:lpstr>INÍCIO DO FLUXO PROCESSUAL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REUNIÃO COM EQUIPE TÉCNICA DAS SECRETARIAS</dc:title>
  <dc:creator>MAGNUM MELCIADES GUIMARÃES</dc:creator>
  <cp:lastModifiedBy>MARIELLA DE PINA SANTOS</cp:lastModifiedBy>
  <cp:revision>117</cp:revision>
  <dcterms:created xsi:type="dcterms:W3CDTF">2022-05-19T17:23:23Z</dcterms:created>
  <dcterms:modified xsi:type="dcterms:W3CDTF">2023-09-21T12:46:41Z</dcterms:modified>
</cp:coreProperties>
</file>