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70" r:id="rId16"/>
    <p:sldId id="271" r:id="rId17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11198" y="1270199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E.T.P </a:t>
            </a:r>
            <a:br>
              <a:rPr lang="pt-B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pt-B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992" y="4045434"/>
            <a:ext cx="1703980" cy="21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425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81294" y="1067039"/>
            <a:ext cx="8915400" cy="5280601"/>
          </a:xfrm>
        </p:spPr>
        <p:txBody>
          <a:bodyPr/>
          <a:lstStyle/>
          <a:p>
            <a:pPr algn="just"/>
            <a:r>
              <a:rPr lang="pt-BR" sz="2000" b="1" i="1" dirty="0" err="1"/>
              <a:t>VII</a:t>
            </a:r>
            <a:r>
              <a:rPr lang="pt-BR" sz="2000" b="1" i="1" dirty="0"/>
              <a:t>. </a:t>
            </a:r>
            <a:r>
              <a:rPr lang="pt-BR" sz="2000" b="1" dirty="0"/>
              <a:t>descrição da solução como um todo</a:t>
            </a:r>
            <a:r>
              <a:rPr lang="pt-BR" sz="2000" dirty="0"/>
              <a:t>, </a:t>
            </a:r>
            <a:r>
              <a:rPr lang="pt-BR" sz="2000" b="1" dirty="0"/>
              <a:t>inclusive das exigências relacionadas à manutenção e </a:t>
            </a:r>
            <a:r>
              <a:rPr lang="pt-BR" sz="2000" b="1" dirty="0" smtClean="0"/>
              <a:t>à assistência </a:t>
            </a:r>
            <a:r>
              <a:rPr lang="pt-BR" sz="2000" b="1" dirty="0"/>
              <a:t>técnica, quando for o caso;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Consiste na descrição da solução (ou das soluções) escolhida mediante a análise comparativa do inciso V</a:t>
            </a:r>
            <a:r>
              <a:rPr lang="pt-BR" sz="2000" dirty="0" smtClean="0"/>
              <a:t>. Trata-se da </a:t>
            </a:r>
            <a:r>
              <a:rPr lang="pt-BR" sz="2000" dirty="0"/>
              <a:t>atividade preliminar à descrição </a:t>
            </a:r>
            <a:r>
              <a:rPr lang="pt-BR" sz="2000" b="1" dirty="0" smtClean="0"/>
              <a:t>detalhada </a:t>
            </a:r>
            <a:r>
              <a:rPr lang="pt-BR" sz="2000" b="1" dirty="0"/>
              <a:t>que será realizada no </a:t>
            </a:r>
            <a:r>
              <a:rPr lang="pt-BR" sz="2000" b="1" dirty="0" smtClean="0"/>
              <a:t>Termo </a:t>
            </a:r>
            <a:r>
              <a:rPr lang="pt-BR" sz="2000" b="1" dirty="0"/>
              <a:t>de Referência</a:t>
            </a:r>
            <a:r>
              <a:rPr lang="pt-BR" sz="2000" dirty="0" smtClean="0"/>
              <a:t>. </a:t>
            </a:r>
          </a:p>
          <a:p>
            <a:pPr algn="just"/>
            <a:r>
              <a:rPr lang="pt-BR" sz="2000" b="1" i="1" dirty="0" err="1"/>
              <a:t>VIII</a:t>
            </a:r>
            <a:r>
              <a:rPr lang="pt-BR" sz="2000" b="1" i="1" dirty="0"/>
              <a:t>. </a:t>
            </a:r>
            <a:r>
              <a:rPr lang="pt-BR" sz="2000" b="1" dirty="0"/>
              <a:t>justificativas para o parcelamento ou não da contratação</a:t>
            </a:r>
            <a:r>
              <a:rPr lang="pt-BR" sz="2000" dirty="0"/>
              <a:t>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Conforme preceitua o art. 40, V, “b”, da Nova Lei de Licitações, o planejamento deverá </a:t>
            </a:r>
            <a:r>
              <a:rPr lang="pt-BR" sz="2000" dirty="0" smtClean="0"/>
              <a:t>observar a </a:t>
            </a:r>
            <a:r>
              <a:rPr lang="pt-BR" sz="2000" dirty="0"/>
              <a:t>diretriz do parcelamento, quando for tecnicamente viável e economicamente vantajoso. </a:t>
            </a:r>
            <a:r>
              <a:rPr lang="pt-BR" sz="2000" dirty="0" smtClean="0"/>
              <a:t>Dessa forma</a:t>
            </a:r>
            <a:r>
              <a:rPr lang="pt-BR" sz="2000" dirty="0"/>
              <a:t>, o não parcelamento deverá ser justificado apontando a inviabilidade técnica ou que </a:t>
            </a:r>
            <a:r>
              <a:rPr lang="pt-BR" sz="2000" dirty="0" smtClean="0"/>
              <a:t>se mostra </a:t>
            </a:r>
            <a:r>
              <a:rPr lang="pt-BR" sz="2000" dirty="0"/>
              <a:t>economicamente desvantajoso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40256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95180" y="1138343"/>
            <a:ext cx="8915400" cy="5406725"/>
          </a:xfrm>
        </p:spPr>
        <p:txBody>
          <a:bodyPr>
            <a:normAutofit/>
          </a:bodyPr>
          <a:lstStyle/>
          <a:p>
            <a:pPr algn="just"/>
            <a:r>
              <a:rPr lang="pt-BR" sz="2000" b="1" i="1" dirty="0" err="1"/>
              <a:t>IX</a:t>
            </a:r>
            <a:r>
              <a:rPr lang="pt-BR" sz="2000" b="1" i="1" dirty="0"/>
              <a:t>. </a:t>
            </a:r>
            <a:r>
              <a:rPr lang="pt-BR" sz="2000" b="1" dirty="0"/>
              <a:t>demonstrativo dos resultados pretendidos em termos </a:t>
            </a:r>
            <a:r>
              <a:rPr lang="pt-BR" sz="2000" b="1" dirty="0" smtClean="0"/>
              <a:t>de economicidade </a:t>
            </a:r>
            <a:r>
              <a:rPr lang="pt-BR" sz="2000" b="1" dirty="0"/>
              <a:t>e de melhor </a:t>
            </a:r>
            <a:r>
              <a:rPr lang="pt-BR" sz="2000" b="1" dirty="0" smtClean="0"/>
              <a:t>aproveitamento dos </a:t>
            </a:r>
            <a:r>
              <a:rPr lang="pt-BR" sz="2000" b="1" dirty="0"/>
              <a:t>recursos humanos, materiais e financeiros disponíveis;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São os benefícios diretos que o órgão almeja com a contratação. Importante demonstrar o </a:t>
            </a:r>
            <a:r>
              <a:rPr lang="pt-BR" sz="2000" dirty="0" smtClean="0"/>
              <a:t>alinhamento às </a:t>
            </a:r>
            <a:r>
              <a:rPr lang="pt-BR" sz="2000" dirty="0"/>
              <a:t>necessidades apontadas pela área demandante, a economicidade e a eficiência </a:t>
            </a:r>
            <a:r>
              <a:rPr lang="pt-BR" sz="2000" dirty="0" smtClean="0"/>
              <a:t>na utilização </a:t>
            </a:r>
            <a:r>
              <a:rPr lang="pt-BR" sz="2000" dirty="0"/>
              <a:t>dos recursos financeiros e humanos</a:t>
            </a:r>
            <a:r>
              <a:rPr lang="pt-BR" sz="2000" dirty="0" smtClean="0"/>
              <a:t>.</a:t>
            </a:r>
          </a:p>
          <a:p>
            <a:pPr algn="just"/>
            <a:r>
              <a:rPr lang="pt-BR" sz="2000" b="1" i="1" dirty="0"/>
              <a:t>X. </a:t>
            </a:r>
            <a:r>
              <a:rPr lang="pt-BR" sz="2000" b="1" dirty="0"/>
              <a:t>providências a serem adotadas pela Administração previamente à celebração do contrato</a:t>
            </a:r>
            <a:r>
              <a:rPr lang="pt-BR" sz="2000" dirty="0"/>
              <a:t>, </a:t>
            </a:r>
            <a:r>
              <a:rPr lang="pt-BR" sz="2000" b="1" dirty="0" smtClean="0"/>
              <a:t>inclusive quanto </a:t>
            </a:r>
            <a:r>
              <a:rPr lang="pt-BR" sz="2000" b="1" dirty="0"/>
              <a:t>à capacitação de servidores ou de empregados para fiscalização e gestão contratual;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A depender da natureza da solução escolhida, adaptações serão necessárias ao contratante </a:t>
            </a:r>
            <a:r>
              <a:rPr lang="pt-BR" sz="2000" dirty="0" smtClean="0"/>
              <a:t>no que </a:t>
            </a:r>
            <a:r>
              <a:rPr lang="pt-BR" sz="2000" dirty="0"/>
              <a:t>toca a aspectos como infraestrutura tecnológica e física, capacitação de gestores e </a:t>
            </a:r>
            <a:r>
              <a:rPr lang="pt-BR" sz="2000" dirty="0" smtClean="0"/>
              <a:t>fiscais contratuais</a:t>
            </a:r>
            <a:r>
              <a:rPr lang="pt-BR" sz="2000" dirty="0"/>
              <a:t>, possíveis alterações no processo de trabalho e/ou rotinas, quantitativo de </a:t>
            </a:r>
            <a:r>
              <a:rPr lang="pt-BR" sz="2000" dirty="0" smtClean="0"/>
              <a:t>servidores nas </a:t>
            </a:r>
            <a:r>
              <a:rPr lang="pt-BR" sz="2000" dirty="0"/>
              <a:t>unidades, entre outros.</a:t>
            </a:r>
          </a:p>
        </p:txBody>
      </p:sp>
    </p:spTree>
    <p:extLst>
      <p:ext uri="{BB962C8B-B14F-4D97-AF65-F5344CB8AC3E}">
        <p14:creationId xmlns:p14="http://schemas.microsoft.com/office/powerpoint/2010/main" val="34878418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60512" y="1107528"/>
            <a:ext cx="8915400" cy="5375194"/>
          </a:xfrm>
        </p:spPr>
        <p:txBody>
          <a:bodyPr>
            <a:noAutofit/>
          </a:bodyPr>
          <a:lstStyle/>
          <a:p>
            <a:pPr algn="just"/>
            <a:r>
              <a:rPr lang="pt-BR" sz="2000" b="1" i="1" dirty="0"/>
              <a:t>XI. </a:t>
            </a:r>
            <a:r>
              <a:rPr lang="pt-BR" sz="2000" b="1" dirty="0"/>
              <a:t>contratações correlatas e/ou interdependentes</a:t>
            </a:r>
            <a:r>
              <a:rPr lang="pt-BR" sz="2000" dirty="0"/>
              <a:t>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É necessário compreender que muitas contratações influenciarão direta ou indiretamente </a:t>
            </a:r>
            <a:r>
              <a:rPr lang="pt-BR" sz="2000" dirty="0" smtClean="0"/>
              <a:t>em outros </a:t>
            </a:r>
            <a:r>
              <a:rPr lang="pt-BR" sz="2000" dirty="0"/>
              <a:t>contratos vigentes na organização, criando sobreposição ou lacunas de atuação, razão </a:t>
            </a:r>
            <a:r>
              <a:rPr lang="pt-BR" sz="2000" dirty="0" smtClean="0"/>
              <a:t>pela qual </a:t>
            </a:r>
            <a:r>
              <a:rPr lang="pt-BR" sz="2000" dirty="0"/>
              <a:t>devem ser </a:t>
            </a:r>
            <a:r>
              <a:rPr lang="pt-BR" sz="2000" dirty="0" smtClean="0"/>
              <a:t> consignadas </a:t>
            </a:r>
            <a:r>
              <a:rPr lang="pt-BR" sz="2000" dirty="0"/>
              <a:t>para adoção das providências cabíveis ao seu alinhamento</a:t>
            </a:r>
            <a:r>
              <a:rPr lang="pt-BR" sz="2000" dirty="0" smtClean="0"/>
              <a:t>.</a:t>
            </a:r>
          </a:p>
          <a:p>
            <a:pPr algn="just"/>
            <a:r>
              <a:rPr lang="pt-BR" sz="2000" b="1" i="1" dirty="0" err="1"/>
              <a:t>XII</a:t>
            </a:r>
            <a:r>
              <a:rPr lang="pt-BR" sz="2000" b="1" i="1" dirty="0"/>
              <a:t>. </a:t>
            </a:r>
            <a:r>
              <a:rPr lang="pt-BR" sz="2000" b="1" dirty="0"/>
              <a:t>descrição de possíveis impactos ambientais e respectivas medidas mitigadoras</a:t>
            </a:r>
            <a:r>
              <a:rPr lang="pt-BR" sz="2000" dirty="0"/>
              <a:t>, </a:t>
            </a:r>
            <a:r>
              <a:rPr lang="pt-BR" sz="2000" b="1" dirty="0" smtClean="0"/>
              <a:t>incluídos requisitos </a:t>
            </a:r>
            <a:r>
              <a:rPr lang="pt-BR" sz="2000" b="1" dirty="0"/>
              <a:t>de baixo consumo de energia e de outros recursos, bem como logística reversa </a:t>
            </a:r>
            <a:r>
              <a:rPr lang="pt-BR" sz="2000" b="1" dirty="0" smtClean="0"/>
              <a:t>para desfazimento </a:t>
            </a:r>
            <a:r>
              <a:rPr lang="pt-BR" sz="2000" b="1" dirty="0"/>
              <a:t>e reciclagem de bens e refugos, quando aplicável;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Destaque dado pelo legislador à dimensão ambiental da sustentabilidade, levando-se em </a:t>
            </a:r>
            <a:r>
              <a:rPr lang="pt-BR" sz="2000" dirty="0" smtClean="0"/>
              <a:t>consideração especialmente </a:t>
            </a:r>
            <a:r>
              <a:rPr lang="pt-BR" sz="2000" dirty="0"/>
              <a:t>o </a:t>
            </a:r>
            <a:r>
              <a:rPr lang="pt-BR" sz="2000" b="1" dirty="0"/>
              <a:t>ciclo de vida </a:t>
            </a:r>
            <a:r>
              <a:rPr lang="pt-BR" sz="2000" dirty="0"/>
              <a:t>do objeto, que, conforme preceitua o art. 35, § 1º, está relacionado </a:t>
            </a:r>
            <a:r>
              <a:rPr lang="pt-BR" sz="2000" dirty="0" smtClean="0"/>
              <a:t>com as </a:t>
            </a:r>
            <a:r>
              <a:rPr lang="pt-BR" sz="2000" dirty="0"/>
              <a:t>despesas de manutenção, utilização, reposição, depreciação e impacto ambiental do objeto licitado</a:t>
            </a:r>
            <a:r>
              <a:rPr lang="pt-BR" sz="2000" dirty="0" smtClean="0"/>
              <a:t>. Caberá </a:t>
            </a:r>
            <a:r>
              <a:rPr lang="pt-BR" sz="2000" dirty="0"/>
              <a:t>ao gestor identificar os possíveis impactos ambientes e as respectivas medidas para mitiga-los.</a:t>
            </a:r>
          </a:p>
        </p:txBody>
      </p:sp>
    </p:spTree>
    <p:extLst>
      <p:ext uri="{BB962C8B-B14F-4D97-AF65-F5344CB8AC3E}">
        <p14:creationId xmlns:p14="http://schemas.microsoft.com/office/powerpoint/2010/main" val="13607072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20982"/>
            <a:ext cx="8915400" cy="4290240"/>
          </a:xfrm>
        </p:spPr>
        <p:txBody>
          <a:bodyPr>
            <a:noAutofit/>
          </a:bodyPr>
          <a:lstStyle/>
          <a:p>
            <a:pPr algn="just"/>
            <a:r>
              <a:rPr lang="pt-BR" sz="2400" b="1" i="1" dirty="0" err="1"/>
              <a:t>XIII</a:t>
            </a:r>
            <a:r>
              <a:rPr lang="pt-BR" sz="2400" b="1" i="1" dirty="0"/>
              <a:t>. </a:t>
            </a:r>
            <a:r>
              <a:rPr lang="pt-BR" sz="2400" b="1" dirty="0"/>
              <a:t>posicionamento conclusivo sobre a adequação da contratação para o atendimento da </a:t>
            </a:r>
            <a:r>
              <a:rPr lang="pt-BR" sz="2400" b="1" dirty="0" smtClean="0"/>
              <a:t>necessidade a </a:t>
            </a:r>
            <a:r>
              <a:rPr lang="pt-BR" sz="2400" b="1" dirty="0"/>
              <a:t>que se destina.</a:t>
            </a:r>
          </a:p>
          <a:p>
            <a:pPr marL="0" indent="0" algn="just">
              <a:buNone/>
            </a:pPr>
            <a:r>
              <a:rPr lang="pt-BR" sz="2400" dirty="0"/>
              <a:t>√</a:t>
            </a:r>
            <a:r>
              <a:rPr lang="pt-BR" sz="2400" b="1" dirty="0"/>
              <a:t>√ </a:t>
            </a:r>
            <a:r>
              <a:rPr lang="pt-BR" sz="2400" dirty="0"/>
              <a:t>Diante de todas as informações colhidas nas etapas de elaboração do ETP, caberá à autoridade </a:t>
            </a:r>
            <a:r>
              <a:rPr lang="pt-BR" sz="2400" dirty="0" smtClean="0"/>
              <a:t>competente decidir </a:t>
            </a:r>
            <a:r>
              <a:rPr lang="pt-BR" sz="2400" dirty="0"/>
              <a:t>pela viabilidade ou não da contratação, bem como o seu alinhamento com a </a:t>
            </a:r>
            <a:r>
              <a:rPr lang="pt-BR" sz="2400" dirty="0" smtClean="0"/>
              <a:t>necessidade apontada </a:t>
            </a:r>
            <a:r>
              <a:rPr lang="pt-BR" sz="2400" dirty="0"/>
              <a:t>pela unidade demandante e o </a:t>
            </a:r>
            <a:r>
              <a:rPr lang="pt-BR" sz="2400" dirty="0" smtClean="0"/>
              <a:t>planejamento estratégico </a:t>
            </a:r>
            <a:r>
              <a:rPr lang="pt-BR" sz="2400" dirty="0"/>
              <a:t>da organização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02840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1127234" y="1198177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DESCRIÇÃO DA NECESSIDADE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3606362" y="1198177"/>
            <a:ext cx="2065283" cy="100899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PREVISÃO NO </a:t>
            </a:r>
            <a:r>
              <a:rPr lang="pt-BR" dirty="0" err="1" smtClean="0"/>
              <a:t>PPA</a:t>
            </a:r>
            <a:r>
              <a:rPr lang="pt-BR" dirty="0" smtClean="0"/>
              <a:t>/</a:t>
            </a:r>
            <a:r>
              <a:rPr lang="pt-BR" dirty="0" err="1" smtClean="0"/>
              <a:t>LDO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6022429" y="1198174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REQUISITOS DA CONTRATAÇÃO</a:t>
            </a:r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8434552" y="1198178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ESTIMATIVAS DE QUANTIDADES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127235" y="2940266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LEVANTAMENTO DE MERCADO</a:t>
            </a:r>
            <a:endParaRPr lang="pt-BR" sz="1600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563007" y="2940267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ESTIMATIVA DE VALOR</a:t>
            </a:r>
            <a:endParaRPr lang="pt-BR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6085490" y="2956029"/>
            <a:ext cx="2065283" cy="100899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DESCRIÇÃO DA SOLUÇÃO</a:t>
            </a:r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8434552" y="2940265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PARCELAMENTO OU NÃO</a:t>
            </a:r>
            <a:endParaRPr lang="pt-BR" sz="1600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127234" y="4619295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RESULTADOS PRETENDIDOS</a:t>
            </a:r>
            <a:endParaRPr lang="pt-BR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563006" y="4603530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PROVIDENCIAS A SEREM ADOTADAS</a:t>
            </a:r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5998780" y="4619295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CONTRATAÇÕES CORRELATAS</a:t>
            </a:r>
            <a:endParaRPr lang="pt-BR" sz="1600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8434553" y="4619296"/>
            <a:ext cx="2065283" cy="10089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IMPACTOS AMBIENTAIS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1813034" y="5722882"/>
            <a:ext cx="3452649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POSICIONAMENTO CONCLUSIVO</a:t>
            </a:r>
            <a:endParaRPr lang="pt-BR" dirty="0"/>
          </a:p>
        </p:txBody>
      </p:sp>
      <p:sp>
        <p:nvSpPr>
          <p:cNvPr id="20" name="Retângulo de cantos arredondados 19"/>
          <p:cNvSpPr/>
          <p:nvPr/>
        </p:nvSpPr>
        <p:spPr>
          <a:xfrm>
            <a:off x="8686800" y="5959366"/>
            <a:ext cx="1813035" cy="28377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OBRIGATÓRIO</a:t>
            </a:r>
            <a:endParaRPr lang="pt-BR" dirty="0"/>
          </a:p>
        </p:txBody>
      </p:sp>
      <p:sp>
        <p:nvSpPr>
          <p:cNvPr id="21" name="Retângulo de cantos arredondados 20"/>
          <p:cNvSpPr/>
          <p:nvPr/>
        </p:nvSpPr>
        <p:spPr>
          <a:xfrm>
            <a:off x="8686800" y="6321973"/>
            <a:ext cx="1813035" cy="28377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FACULTATIVO</a:t>
            </a:r>
            <a:endParaRPr lang="pt-BR" dirty="0"/>
          </a:p>
        </p:txBody>
      </p:sp>
      <p:pic>
        <p:nvPicPr>
          <p:cNvPr id="24" name="Espaço Reservado para Conteúdo 2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47" y="111357"/>
            <a:ext cx="1310689" cy="1591313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239490" y="238991"/>
            <a:ext cx="3491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ELEMENTOS DO ETP</a:t>
            </a:r>
            <a:endParaRPr lang="pt-BR" sz="24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30159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6582" y="1260763"/>
            <a:ext cx="10868891" cy="3777622"/>
          </a:xfrm>
        </p:spPr>
        <p:txBody>
          <a:bodyPr/>
          <a:lstStyle/>
          <a:p>
            <a:pPr marL="0" indent="0">
              <a:buNone/>
            </a:pPr>
            <a:r>
              <a:rPr lang="pt-BR" b="1" dirty="0" smtClean="0"/>
              <a:t> </a:t>
            </a:r>
          </a:p>
          <a:p>
            <a:r>
              <a:rPr lang="pt-BR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ART</a:t>
            </a:r>
            <a:r>
              <a:rPr lang="pt-BR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;</a:t>
            </a:r>
          </a:p>
          <a:p>
            <a:r>
              <a:rPr lang="pt-BR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DIÁRIA;</a:t>
            </a:r>
          </a:p>
          <a:p>
            <a:r>
              <a:rPr lang="pt-BR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PRECATÓRIOS/</a:t>
            </a:r>
            <a:r>
              <a:rPr lang="pt-BR" sz="28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RPV</a:t>
            </a:r>
            <a:r>
              <a:rPr lang="pt-BR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;</a:t>
            </a:r>
          </a:p>
          <a:p>
            <a:r>
              <a:rPr lang="pt-BR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PUBLICAÇÃO;</a:t>
            </a:r>
          </a:p>
          <a:p>
            <a:r>
              <a:rPr lang="pt-BR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PRORROGAÇÃO CONTRATUAL DE NATUREZA CONTINUADA;</a:t>
            </a:r>
          </a:p>
          <a:p>
            <a:endParaRPr lang="pt-BR" sz="2800" dirty="0"/>
          </a:p>
        </p:txBody>
      </p:sp>
      <p:sp>
        <p:nvSpPr>
          <p:cNvPr id="2" name="Retângulo 1"/>
          <p:cNvSpPr/>
          <p:nvPr/>
        </p:nvSpPr>
        <p:spPr>
          <a:xfrm>
            <a:off x="2732810" y="328044"/>
            <a:ext cx="771005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DISPENSADO </a:t>
            </a:r>
            <a:r>
              <a:rPr lang="pt-BR" sz="32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PARA OS PROCESSOS:</a:t>
            </a:r>
            <a:endParaRPr lang="pt-BR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70985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5311" y="1073728"/>
            <a:ext cx="8915400" cy="414250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BR" sz="1400" dirty="0" smtClean="0"/>
          </a:p>
          <a:p>
            <a:pPr marL="0" indent="0" algn="ctr">
              <a:buNone/>
            </a:pPr>
            <a:endParaRPr lang="pt-BR" sz="1400" dirty="0"/>
          </a:p>
          <a:p>
            <a:pPr marL="0" indent="0" algn="ctr">
              <a:buNone/>
            </a:pPr>
            <a:endParaRPr lang="pt-BR" sz="1400" dirty="0" smtClean="0"/>
          </a:p>
          <a:p>
            <a:pPr marL="0" indent="0" algn="ctr">
              <a:buNone/>
            </a:pPr>
            <a:endParaRPr lang="pt-BR" sz="1400" dirty="0"/>
          </a:p>
          <a:p>
            <a:pPr marL="0" indent="0" algn="ctr">
              <a:buNone/>
            </a:pPr>
            <a:endParaRPr lang="pt-BR" sz="1400" dirty="0" smtClean="0"/>
          </a:p>
          <a:p>
            <a:pPr marL="0" indent="0" algn="ctr">
              <a:buNone/>
            </a:pPr>
            <a:endParaRPr lang="pt-BR" sz="1400" dirty="0"/>
          </a:p>
          <a:p>
            <a:pPr marL="0" indent="0" algn="ctr">
              <a:buNone/>
            </a:pPr>
            <a:endParaRPr lang="pt-BR" sz="1400" dirty="0" smtClean="0"/>
          </a:p>
          <a:p>
            <a:pPr marL="0" indent="0" algn="ctr">
              <a:buNone/>
            </a:pPr>
            <a:endParaRPr lang="pt-BR" sz="1400" dirty="0"/>
          </a:p>
          <a:p>
            <a:pPr marL="0" indent="0" algn="ctr">
              <a:buNone/>
            </a:pPr>
            <a:endParaRPr lang="pt-BR" sz="1400" dirty="0" smtClean="0"/>
          </a:p>
          <a:p>
            <a:pPr marL="0" indent="0" algn="ctr">
              <a:buNone/>
            </a:pPr>
            <a:endParaRPr lang="pt-BR" sz="1400" dirty="0"/>
          </a:p>
          <a:p>
            <a:pPr marL="0" indent="0" algn="ctr">
              <a:buNone/>
            </a:pPr>
            <a:endParaRPr lang="pt-BR" sz="1400" b="1" dirty="0" smtClean="0"/>
          </a:p>
          <a:p>
            <a:pPr marL="0" indent="0" algn="ctr">
              <a:buNone/>
            </a:pPr>
            <a:endParaRPr lang="pt-BR" sz="1400" b="1" dirty="0"/>
          </a:p>
          <a:p>
            <a:pPr marL="0" indent="0" algn="ctr">
              <a:buNone/>
            </a:pPr>
            <a:endParaRPr lang="pt-BR" sz="1400" b="1" dirty="0" smtClean="0"/>
          </a:p>
          <a:p>
            <a:pPr marL="0" indent="0" algn="ctr">
              <a:buNone/>
            </a:pPr>
            <a:r>
              <a:rPr lang="pt-BR" sz="1400" i="1" dirty="0" smtClean="0"/>
              <a:t>                                                                                                                                                       Jhon </a:t>
            </a:r>
            <a:r>
              <a:rPr lang="pt-BR" sz="1400" i="1" dirty="0" smtClean="0"/>
              <a:t>L. Beclkey</a:t>
            </a:r>
          </a:p>
        </p:txBody>
      </p:sp>
      <p:sp>
        <p:nvSpPr>
          <p:cNvPr id="4" name="Retângulo 3"/>
          <p:cNvSpPr/>
          <p:nvPr/>
        </p:nvSpPr>
        <p:spPr>
          <a:xfrm>
            <a:off x="1559163" y="1808377"/>
            <a:ext cx="937154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maioria das pessoas não Planejam fracassar, fracassam por não Planejar.</a:t>
            </a:r>
          </a:p>
        </p:txBody>
      </p:sp>
    </p:spTree>
    <p:extLst>
      <p:ext uri="{BB962C8B-B14F-4D97-AF65-F5344CB8AC3E}">
        <p14:creationId xmlns:p14="http://schemas.microsoft.com/office/powerpoint/2010/main" val="14493102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endParaRPr lang="pt-BR" sz="4000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400" b="1" dirty="0" smtClean="0"/>
              <a:t>NORMATIZADO PELA LEI 8.666/93, ART. 6º</a:t>
            </a:r>
          </a:p>
          <a:p>
            <a:pPr algn="just"/>
            <a:r>
              <a:rPr lang="pt-BR" sz="2400" dirty="0"/>
              <a:t>Projeto Básico - conjunto de elementos necessários e suficientes, com nível de precisão adequado, para caracterizar a obra ou serviço, ou complexo de obras ou serviços objeto da licitação, elaborado com base nas indicações dos </a:t>
            </a:r>
            <a:r>
              <a:rPr lang="pt-BR" sz="2400" b="1" dirty="0"/>
              <a:t>E</a:t>
            </a:r>
            <a:r>
              <a:rPr lang="pt-BR" sz="2400" b="1" dirty="0" smtClean="0"/>
              <a:t>studos Técnicos </a:t>
            </a:r>
            <a:r>
              <a:rPr lang="pt-BR" sz="2400" b="1" dirty="0"/>
              <a:t>P</a:t>
            </a:r>
            <a:r>
              <a:rPr lang="pt-BR" sz="2400" b="1" dirty="0" smtClean="0"/>
              <a:t>reliminares</a:t>
            </a:r>
            <a:r>
              <a:rPr lang="pt-BR" sz="2400" dirty="0"/>
              <a:t>, que assegurem a viabilidade técnica e o adequado </a:t>
            </a:r>
            <a:r>
              <a:rPr lang="pt-BR" sz="2400" dirty="0" smtClean="0"/>
              <a:t>tratamento(...)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7378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86910"/>
            <a:ext cx="8915400" cy="4224312"/>
          </a:xfrm>
        </p:spPr>
        <p:txBody>
          <a:bodyPr>
            <a:noAutofit/>
          </a:bodyPr>
          <a:lstStyle/>
          <a:p>
            <a:pPr algn="just"/>
            <a:r>
              <a:rPr lang="pt-BR" sz="2000" b="1" dirty="0"/>
              <a:t>PL 4.253/20</a:t>
            </a:r>
            <a:r>
              <a:rPr lang="pt-BR" sz="2000" b="1" dirty="0" smtClean="0"/>
              <a:t>; - PRINCÍPIOS DA ADM.</a:t>
            </a:r>
            <a:endParaRPr lang="pt-BR" sz="2000" b="1" dirty="0"/>
          </a:p>
          <a:p>
            <a:pPr algn="just"/>
            <a:r>
              <a:rPr lang="pt-BR" sz="2400" b="1" dirty="0"/>
              <a:t>Art. 5º. </a:t>
            </a:r>
            <a:r>
              <a:rPr lang="pt-BR" sz="2400" dirty="0"/>
              <a:t>Na aplicação desta Lei, serão observados os princípios da </a:t>
            </a:r>
            <a:r>
              <a:rPr lang="pt-BR" sz="2400" dirty="0" smtClean="0"/>
              <a:t>legalidade, da </a:t>
            </a:r>
            <a:r>
              <a:rPr lang="pt-BR" sz="2400" dirty="0"/>
              <a:t>impessoalidade, da moralidade, da publicidade, da eficiência, do </a:t>
            </a:r>
            <a:r>
              <a:rPr lang="pt-BR" sz="2400" dirty="0" smtClean="0"/>
              <a:t>interesse público</a:t>
            </a:r>
            <a:r>
              <a:rPr lang="pt-BR" sz="2400" dirty="0"/>
              <a:t>, da probidade administrativa, da igualdade, do</a:t>
            </a:r>
            <a:r>
              <a:rPr lang="pt-BR" sz="2400" b="1" dirty="0"/>
              <a:t> </a:t>
            </a:r>
            <a:r>
              <a:rPr lang="pt-BR" sz="2400" b="1" dirty="0" smtClean="0"/>
              <a:t>planejamento, (ETP)</a:t>
            </a:r>
            <a:r>
              <a:rPr lang="pt-BR" sz="2400" dirty="0" smtClean="0"/>
              <a:t> da </a:t>
            </a:r>
            <a:r>
              <a:rPr lang="pt-BR" sz="2400" dirty="0" smtClean="0"/>
              <a:t>transparência, da </a:t>
            </a:r>
            <a:r>
              <a:rPr lang="pt-BR" sz="2400" dirty="0"/>
              <a:t>eficácia, da segregação de funções, da motivação, da vinculação </a:t>
            </a:r>
            <a:r>
              <a:rPr lang="pt-BR" sz="2400" dirty="0" smtClean="0"/>
              <a:t>ao edital</a:t>
            </a:r>
            <a:r>
              <a:rPr lang="pt-BR" sz="2400" dirty="0"/>
              <a:t>, do julgamento objetivo, da segurança jurídica, da razoabilidade, da competitividade, </a:t>
            </a:r>
            <a:r>
              <a:rPr lang="pt-BR" sz="2400" dirty="0" smtClean="0"/>
              <a:t>da proporcionalidade</a:t>
            </a:r>
            <a:r>
              <a:rPr lang="pt-BR" sz="2400" dirty="0"/>
              <a:t>, da celeridade, da economicidade e do desenvolvimento nacional </a:t>
            </a:r>
            <a:r>
              <a:rPr lang="pt-BR" sz="2400" dirty="0" smtClean="0"/>
              <a:t>sustentável</a:t>
            </a:r>
            <a:r>
              <a:rPr lang="pt-BR" sz="2000" dirty="0" smtClean="0"/>
              <a:t>.</a:t>
            </a:r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9667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endParaRPr lang="pt-BR" sz="4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                                    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109389" y="3231572"/>
            <a:ext cx="2112580" cy="1386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PLANEJAMENTO</a:t>
            </a:r>
            <a:endParaRPr lang="pt-BR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2849409" y="2288654"/>
            <a:ext cx="815057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PRIMEIRA FASE DO PROCESSO</a:t>
            </a:r>
            <a:endParaRPr lang="pt-BR" sz="2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994300" y="3116846"/>
            <a:ext cx="53928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Art. 18</a:t>
            </a:r>
            <a:r>
              <a:rPr lang="pt-BR" b="1" dirty="0" smtClean="0"/>
              <a:t>. 14.133 - </a:t>
            </a:r>
            <a:r>
              <a:rPr lang="pt-BR" dirty="0" smtClean="0"/>
              <a:t>A </a:t>
            </a:r>
            <a:r>
              <a:rPr lang="pt-BR" b="1" dirty="0"/>
              <a:t>fase preparatória do processo licitatório é caracterizada pelo </a:t>
            </a:r>
            <a:r>
              <a:rPr lang="pt-BR" b="1" dirty="0" smtClean="0"/>
              <a:t>planejamento, (ETP) </a:t>
            </a:r>
            <a:r>
              <a:rPr lang="pt-BR" dirty="0" smtClean="0"/>
              <a:t>e </a:t>
            </a:r>
            <a:r>
              <a:rPr lang="pt-BR" dirty="0"/>
              <a:t>deve compatibilizar-se com o plano de contratações anual de que trata </a:t>
            </a:r>
            <a:r>
              <a:rPr lang="pt-BR" dirty="0" smtClean="0"/>
              <a:t>o inciso </a:t>
            </a:r>
            <a:r>
              <a:rPr lang="pt-BR" dirty="0" err="1"/>
              <a:t>VII</a:t>
            </a:r>
            <a:r>
              <a:rPr lang="pt-BR" dirty="0"/>
              <a:t> do caput do art. 12 desta </a:t>
            </a:r>
            <a:r>
              <a:rPr lang="pt-BR" dirty="0" smtClean="0"/>
              <a:t>Lei.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07688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Autofit/>
          </a:bodyPr>
          <a:lstStyle/>
          <a:p>
            <a:r>
              <a:rPr lang="pt-BR" b="1" dirty="0" smtClean="0"/>
              <a:t>OBJETIVOS:</a:t>
            </a:r>
            <a:endParaRPr lang="pt-BR" b="1" dirty="0" smtClean="0"/>
          </a:p>
          <a:p>
            <a:pPr algn="just"/>
            <a:r>
              <a:rPr lang="pt-BR" b="1" i="1" dirty="0"/>
              <a:t>I. </a:t>
            </a:r>
            <a:r>
              <a:rPr lang="pt-BR" dirty="0"/>
              <a:t>assegurar a seleção da proposta apta a gerar o resultado de contratação mais </a:t>
            </a:r>
            <a:r>
              <a:rPr lang="pt-BR" dirty="0" smtClean="0"/>
              <a:t>vantajosa para </a:t>
            </a:r>
            <a:r>
              <a:rPr lang="pt-BR" dirty="0"/>
              <a:t>a Administração Pública, inclusive no que se refere ao ciclo de vida </a:t>
            </a:r>
            <a:r>
              <a:rPr lang="pt-BR" dirty="0" smtClean="0"/>
              <a:t>do objeto</a:t>
            </a:r>
            <a:r>
              <a:rPr lang="pt-BR" dirty="0"/>
              <a:t>;</a:t>
            </a:r>
          </a:p>
          <a:p>
            <a:pPr algn="just"/>
            <a:r>
              <a:rPr lang="pt-BR" b="1" i="1" dirty="0"/>
              <a:t>II. </a:t>
            </a:r>
            <a:r>
              <a:rPr lang="pt-BR" dirty="0"/>
              <a:t>assegurar tratamento isonômico entre os licitantes, bem como a justa competição;</a:t>
            </a:r>
          </a:p>
          <a:p>
            <a:pPr algn="just"/>
            <a:r>
              <a:rPr lang="pt-BR" b="1" i="1" dirty="0"/>
              <a:t>III. </a:t>
            </a:r>
            <a:r>
              <a:rPr lang="pt-BR" dirty="0"/>
              <a:t>evitar contratações com </a:t>
            </a:r>
            <a:r>
              <a:rPr lang="pt-BR" dirty="0" smtClean="0"/>
              <a:t>sobrepreço </a:t>
            </a:r>
            <a:r>
              <a:rPr lang="pt-BR" dirty="0"/>
              <a:t>ou com preços manifestamente inexequíveis e </a:t>
            </a:r>
            <a:r>
              <a:rPr lang="pt-BR" dirty="0" smtClean="0"/>
              <a:t>superfaturamento na </a:t>
            </a:r>
            <a:r>
              <a:rPr lang="pt-BR" dirty="0"/>
              <a:t>execução dos contratos;</a:t>
            </a:r>
          </a:p>
          <a:p>
            <a:pPr marL="0" indent="0" algn="just">
              <a:buNone/>
            </a:pPr>
            <a:r>
              <a:rPr lang="pt-BR" sz="1600" dirty="0" smtClean="0"/>
              <a:t>                                                                                    (</a:t>
            </a:r>
            <a:r>
              <a:rPr lang="pt-BR" sz="1600" dirty="0"/>
              <a:t>Art. 11 da Nova Lei de Licitações)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endParaRPr lang="pt-BR" sz="40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1517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400" b="1" dirty="0"/>
              <a:t>Art. 18. </a:t>
            </a:r>
            <a:r>
              <a:rPr lang="pt-BR" sz="2400" b="1" dirty="0" smtClean="0"/>
              <a:t>14.133/21</a:t>
            </a:r>
            <a:endParaRPr lang="pt-BR" sz="2400" dirty="0"/>
          </a:p>
          <a:p>
            <a:pPr algn="just"/>
            <a:r>
              <a:rPr lang="pt-BR" sz="2800" b="1" i="1" dirty="0"/>
              <a:t>§1º. </a:t>
            </a:r>
            <a:r>
              <a:rPr lang="pt-BR" sz="2800" dirty="0"/>
              <a:t>O </a:t>
            </a:r>
            <a:r>
              <a:rPr lang="pt-BR" sz="2800" b="1" dirty="0"/>
              <a:t>estudo técnico preliminar </a:t>
            </a:r>
            <a:r>
              <a:rPr lang="pt-BR" sz="2800" dirty="0"/>
              <a:t>a que se refere o inciso I do caput deste </a:t>
            </a:r>
            <a:r>
              <a:rPr lang="pt-BR" sz="2800" dirty="0" smtClean="0"/>
              <a:t>artigo, </a:t>
            </a:r>
            <a:r>
              <a:rPr lang="pt-BR" sz="2800" b="1" dirty="0" smtClean="0"/>
              <a:t>deverá </a:t>
            </a:r>
            <a:r>
              <a:rPr lang="pt-BR" sz="2800" b="1" dirty="0"/>
              <a:t>evidenciar o problema a ser resolvido e a sua melhor solução</a:t>
            </a:r>
            <a:r>
              <a:rPr lang="pt-BR" sz="2800" dirty="0"/>
              <a:t>, de modo </a:t>
            </a:r>
            <a:r>
              <a:rPr lang="pt-BR" sz="2800" dirty="0" smtClean="0"/>
              <a:t>a permitir </a:t>
            </a:r>
            <a:r>
              <a:rPr lang="pt-BR" sz="2800" dirty="0"/>
              <a:t>a avaliação da viabilidade técnica e econômica da contratação, e </a:t>
            </a:r>
            <a:r>
              <a:rPr lang="pt-BR" sz="2800" b="1" dirty="0" smtClean="0"/>
              <a:t>conterá os </a:t>
            </a:r>
            <a:r>
              <a:rPr lang="pt-BR" sz="2800" b="1" dirty="0"/>
              <a:t>seguintes </a:t>
            </a:r>
            <a:r>
              <a:rPr lang="pt-BR" sz="2800" b="1" dirty="0" smtClean="0"/>
              <a:t>elementos previstos </a:t>
            </a:r>
            <a:r>
              <a:rPr lang="pt-BR" sz="2800" b="1" dirty="0"/>
              <a:t>nos incisos I, IV, VI, </a:t>
            </a:r>
            <a:r>
              <a:rPr lang="pt-BR" sz="2800" b="1" dirty="0" err="1"/>
              <a:t>VIII</a:t>
            </a:r>
            <a:r>
              <a:rPr lang="pt-BR" sz="2800" b="1" dirty="0"/>
              <a:t> e </a:t>
            </a:r>
            <a:r>
              <a:rPr lang="pt-BR" sz="2800" b="1" dirty="0" err="1"/>
              <a:t>XIII</a:t>
            </a:r>
            <a:r>
              <a:rPr lang="pt-BR" sz="2800" b="1" dirty="0"/>
              <a:t> do § 1º deste </a:t>
            </a:r>
            <a:r>
              <a:rPr lang="pt-BR" sz="2800" b="1" dirty="0" smtClean="0"/>
              <a:t>artigo, IN 40, </a:t>
            </a:r>
            <a:r>
              <a:rPr lang="pt-BR" sz="2800" dirty="0" smtClean="0"/>
              <a:t>e </a:t>
            </a:r>
            <a:r>
              <a:rPr lang="pt-BR" sz="2800" dirty="0"/>
              <a:t>quando não contemplar os demais elementos previstos no referido parágrafo, </a:t>
            </a:r>
            <a:r>
              <a:rPr lang="pt-BR" sz="2800" b="1" dirty="0"/>
              <a:t>apresentar as devidas justificativas</a:t>
            </a:r>
            <a:r>
              <a:rPr lang="pt-BR" sz="2800" dirty="0"/>
              <a:t>.</a:t>
            </a:r>
          </a:p>
          <a:p>
            <a:pPr algn="just"/>
            <a:endParaRPr lang="pt-BR" sz="2800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Estudo Técnico Preliminar</a:t>
            </a:r>
            <a:endParaRPr lang="pt-BR" sz="40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8555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1127234" y="1198177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DESCRIÇÃO DA NECESSIDADE</a:t>
            </a: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3606362" y="1198177"/>
            <a:ext cx="2065283" cy="100899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PREVISÃO NO </a:t>
            </a:r>
            <a:r>
              <a:rPr lang="pt-BR" dirty="0" err="1" smtClean="0"/>
              <a:t>PPA</a:t>
            </a:r>
            <a:r>
              <a:rPr lang="pt-BR" dirty="0" smtClean="0"/>
              <a:t>/</a:t>
            </a:r>
            <a:r>
              <a:rPr lang="pt-BR" dirty="0" err="1" smtClean="0"/>
              <a:t>LDO</a:t>
            </a:r>
            <a:endParaRPr lang="pt-BR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6022429" y="1198174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REQUISITOS DA CONTRATAÇÃO</a:t>
            </a:r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8434552" y="1198178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ESTIMATIVAS DE QUANTIDADES</a:t>
            </a:r>
            <a:endParaRPr lang="pt-BR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127235" y="2940266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LEVANTAMENTO DE MERCADO</a:t>
            </a:r>
            <a:endParaRPr lang="pt-BR" sz="1600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3563007" y="2940267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ESTIMATIVA DE VALOR</a:t>
            </a:r>
            <a:endParaRPr lang="pt-BR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6085490" y="2956029"/>
            <a:ext cx="2065283" cy="100899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DESCRIÇÃO DA SOLUÇÃO</a:t>
            </a:r>
            <a:endParaRPr lang="pt-BR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8434552" y="2940265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PARCELAMENTO OU NÃO</a:t>
            </a:r>
            <a:endParaRPr lang="pt-BR" sz="1600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127234" y="4619295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RESULTADOS PRETENDIDOS</a:t>
            </a:r>
            <a:endParaRPr lang="pt-BR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3563006" y="4603530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PROVIDENCIAS A SEREM ADOTADAS</a:t>
            </a:r>
            <a:endParaRPr lang="pt-BR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5998780" y="4619295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CONTRATAÇÕES CORRELATAS</a:t>
            </a:r>
            <a:endParaRPr lang="pt-BR" sz="1600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8434553" y="4619296"/>
            <a:ext cx="2065283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IMPACTOS AMBIENTAIS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4239490" y="5849007"/>
            <a:ext cx="3452649" cy="10089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POSICIONAMENTO CONCLUSIVO</a:t>
            </a:r>
            <a:endParaRPr lang="pt-BR" dirty="0"/>
          </a:p>
        </p:txBody>
      </p:sp>
      <p:pic>
        <p:nvPicPr>
          <p:cNvPr id="24" name="Espaço Reservado para Conteúdo 2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47" y="111357"/>
            <a:ext cx="1310689" cy="1591313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239490" y="238991"/>
            <a:ext cx="3491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PILARES DO ETP</a:t>
            </a:r>
            <a:endParaRPr lang="pt-BR" sz="24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21475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457200"/>
            <a:ext cx="8915400" cy="5454022"/>
          </a:xfrm>
        </p:spPr>
        <p:txBody>
          <a:bodyPr>
            <a:noAutofit/>
          </a:bodyPr>
          <a:lstStyle/>
          <a:p>
            <a:pPr algn="just"/>
            <a:r>
              <a:rPr lang="pt-BR" sz="2000" b="1" i="1" dirty="0"/>
              <a:t>I. </a:t>
            </a:r>
            <a:r>
              <a:rPr lang="pt-BR" sz="2000" b="1" dirty="0"/>
              <a:t>descrição da necessidade da contratação, considerado o problema a ser resolvido sob a </a:t>
            </a:r>
            <a:r>
              <a:rPr lang="pt-BR" sz="2000" b="1" dirty="0" smtClean="0"/>
              <a:t>perspectiva do </a:t>
            </a:r>
            <a:r>
              <a:rPr lang="pt-BR" sz="2000" b="1" dirty="0"/>
              <a:t>interesse público;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Consiste na justificativa para a contratação, surgindo em decorrência de uma demanda que </a:t>
            </a:r>
            <a:r>
              <a:rPr lang="pt-BR" sz="2000" dirty="0" smtClean="0"/>
              <a:t>precisa ser </a:t>
            </a:r>
            <a:r>
              <a:rPr lang="pt-BR" sz="2000" dirty="0"/>
              <a:t>atendida. É a base para definição dos demais tópicos do estudo técnico preliminar</a:t>
            </a:r>
            <a:r>
              <a:rPr lang="pt-BR" sz="2000" dirty="0" smtClean="0"/>
              <a:t>.</a:t>
            </a:r>
          </a:p>
          <a:p>
            <a:pPr algn="just"/>
            <a:r>
              <a:rPr lang="pt-BR" sz="2000" b="1" i="1" dirty="0"/>
              <a:t>III. </a:t>
            </a:r>
            <a:r>
              <a:rPr lang="pt-BR" sz="2000" b="1" dirty="0"/>
              <a:t>requisitos da contratação</a:t>
            </a:r>
            <a:r>
              <a:rPr lang="pt-BR" sz="2000" dirty="0"/>
              <a:t>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São as condições indispensáveis que a solução deve ter para atender à necessidade de </a:t>
            </a:r>
            <a:r>
              <a:rPr lang="pt-BR" sz="2000" dirty="0" smtClean="0"/>
              <a:t>contratação, incluindo </a:t>
            </a:r>
            <a:r>
              <a:rPr lang="pt-BR" sz="2000" dirty="0"/>
              <a:t>padrões mínimos de qualidade para possibilitar a seleção da proposta mais </a:t>
            </a:r>
            <a:r>
              <a:rPr lang="pt-BR" sz="2000" dirty="0" smtClean="0"/>
              <a:t>vantajosa. Deve-se </a:t>
            </a:r>
            <a:r>
              <a:rPr lang="pt-BR" sz="2000" dirty="0"/>
              <a:t>considerar projetos similares realizados por outras instituições e </a:t>
            </a:r>
            <a:r>
              <a:rPr lang="pt-BR" sz="2000" dirty="0" smtClean="0"/>
              <a:t>os </a:t>
            </a:r>
            <a:r>
              <a:rPr lang="pt-BR" sz="2000" dirty="0"/>
              <a:t>padrões de mercado</a:t>
            </a:r>
            <a:r>
              <a:rPr lang="pt-BR" sz="2000" dirty="0" smtClean="0"/>
              <a:t>.</a:t>
            </a:r>
          </a:p>
          <a:p>
            <a:pPr algn="just"/>
            <a:r>
              <a:rPr lang="pt-BR" sz="2000" b="1" i="1" dirty="0"/>
              <a:t>IV. </a:t>
            </a:r>
            <a:r>
              <a:rPr lang="pt-BR" sz="2000" b="1" dirty="0"/>
              <a:t>estimativas das quantidades para a contratação</a:t>
            </a:r>
            <a:r>
              <a:rPr lang="pt-BR" sz="2000" dirty="0"/>
              <a:t>, </a:t>
            </a:r>
            <a:r>
              <a:rPr lang="pt-BR" sz="2000" b="1" dirty="0"/>
              <a:t>acompanhadas das memórias de cálculo </a:t>
            </a:r>
            <a:r>
              <a:rPr lang="pt-BR" sz="2000" b="1" dirty="0" smtClean="0"/>
              <a:t>e dos </a:t>
            </a:r>
            <a:r>
              <a:rPr lang="pt-BR" sz="2000" b="1" dirty="0"/>
              <a:t>documentos que lhes dão suporte, que considerem interdependências com outras contratações</a:t>
            </a:r>
            <a:r>
              <a:rPr lang="pt-BR" sz="2000" b="1" dirty="0" smtClean="0"/>
              <a:t>, de </a:t>
            </a:r>
            <a:r>
              <a:rPr lang="pt-BR" sz="2000" b="1" dirty="0"/>
              <a:t>modo a possibilitar economia de escala;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Consiste na verificação da real demanda existente a fim de estimar a quantidade adequada </a:t>
            </a:r>
            <a:r>
              <a:rPr lang="pt-BR" sz="2000" dirty="0" smtClean="0"/>
              <a:t>de cada </a:t>
            </a:r>
            <a:r>
              <a:rPr lang="pt-BR" sz="2000" dirty="0"/>
              <a:t>um dos itens da solução. </a:t>
            </a:r>
          </a:p>
        </p:txBody>
      </p:sp>
    </p:spTree>
    <p:extLst>
      <p:ext uri="{BB962C8B-B14F-4D97-AF65-F5344CB8AC3E}">
        <p14:creationId xmlns:p14="http://schemas.microsoft.com/office/powerpoint/2010/main" val="22027944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580" y="42219"/>
            <a:ext cx="1335436" cy="1672281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488731"/>
            <a:ext cx="8915400" cy="5422491"/>
          </a:xfrm>
        </p:spPr>
        <p:txBody>
          <a:bodyPr>
            <a:noAutofit/>
          </a:bodyPr>
          <a:lstStyle/>
          <a:p>
            <a:pPr algn="just"/>
            <a:r>
              <a:rPr lang="pt-BR" sz="2000" b="1" i="1" dirty="0"/>
              <a:t>V. </a:t>
            </a:r>
            <a:r>
              <a:rPr lang="pt-BR" sz="2000" b="1" dirty="0"/>
              <a:t>levantamento de mercado</a:t>
            </a:r>
            <a:r>
              <a:rPr lang="pt-BR" sz="2000" dirty="0"/>
              <a:t>, </a:t>
            </a:r>
            <a:r>
              <a:rPr lang="pt-BR" sz="2000" b="1" dirty="0"/>
              <a:t>que consiste na análise das alternativas possíveis, e </a:t>
            </a:r>
            <a:r>
              <a:rPr lang="pt-BR" sz="2000" b="1" dirty="0" smtClean="0"/>
              <a:t>justificativa técnica </a:t>
            </a:r>
            <a:r>
              <a:rPr lang="pt-BR" sz="2000" b="1" dirty="0"/>
              <a:t>e econômica da escolha do tipo de solução a contratar;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Responsável pela inovação nas contratações públicas, conduz o agente público a perscrutar </a:t>
            </a:r>
            <a:r>
              <a:rPr lang="pt-BR" sz="2000" dirty="0" smtClean="0"/>
              <a:t>o mercado </a:t>
            </a:r>
            <a:r>
              <a:rPr lang="pt-BR" sz="2000" dirty="0"/>
              <a:t>buscando as soluções que atendam a necessidade levantada pela unidade </a:t>
            </a:r>
            <a:r>
              <a:rPr lang="pt-BR" sz="2000" dirty="0" smtClean="0"/>
              <a:t>demandante para </a:t>
            </a:r>
            <a:r>
              <a:rPr lang="pt-BR" sz="2000" dirty="0"/>
              <a:t>posterior c</a:t>
            </a:r>
            <a:r>
              <a:rPr lang="pt-BR" sz="2000" dirty="0" smtClean="0"/>
              <a:t>omparação </a:t>
            </a:r>
            <a:r>
              <a:rPr lang="pt-BR" sz="2000" dirty="0"/>
              <a:t>técnica e econômica</a:t>
            </a:r>
            <a:r>
              <a:rPr lang="pt-BR" sz="2000" dirty="0" smtClean="0"/>
              <a:t>.</a:t>
            </a:r>
          </a:p>
          <a:p>
            <a:pPr algn="just"/>
            <a:r>
              <a:rPr lang="pt-BR" sz="2000" b="1" i="1" dirty="0"/>
              <a:t>VI. </a:t>
            </a:r>
            <a:r>
              <a:rPr lang="pt-BR" sz="2000" b="1" dirty="0"/>
              <a:t>estimativa do valor da contratação</a:t>
            </a:r>
            <a:r>
              <a:rPr lang="pt-BR" sz="2000" dirty="0"/>
              <a:t>, </a:t>
            </a:r>
            <a:r>
              <a:rPr lang="pt-BR" sz="2000" b="1" dirty="0"/>
              <a:t>acompanhada dos </a:t>
            </a:r>
            <a:r>
              <a:rPr lang="pt-BR" sz="2000" b="1" dirty="0" smtClean="0"/>
              <a:t>preços unitários </a:t>
            </a:r>
            <a:r>
              <a:rPr lang="pt-BR" sz="2000" b="1" dirty="0"/>
              <a:t>referenciais, das memórias de cálculo e dos </a:t>
            </a:r>
            <a:r>
              <a:rPr lang="pt-BR" sz="2000" b="1" dirty="0" smtClean="0"/>
              <a:t>documentos que </a:t>
            </a:r>
            <a:r>
              <a:rPr lang="pt-BR" sz="2000" b="1" dirty="0"/>
              <a:t>lhe dão suporte, que poderão constar de anexo classificado</a:t>
            </a:r>
            <a:r>
              <a:rPr lang="pt-BR" sz="2000" b="1" dirty="0" smtClean="0"/>
              <a:t>, se </a:t>
            </a:r>
            <a:r>
              <a:rPr lang="pt-BR" sz="2000" b="1" dirty="0"/>
              <a:t>a Administração optar por preservar o seu sigilo até a </a:t>
            </a:r>
            <a:r>
              <a:rPr lang="pt-BR" sz="2000" b="1" dirty="0" smtClean="0"/>
              <a:t>conclusão da </a:t>
            </a:r>
            <a:r>
              <a:rPr lang="pt-BR" sz="2000" b="1" dirty="0"/>
              <a:t>licitação;</a:t>
            </a:r>
          </a:p>
          <a:p>
            <a:pPr marL="0" indent="0" algn="just">
              <a:buNone/>
            </a:pPr>
            <a:r>
              <a:rPr lang="pt-BR" sz="2000" dirty="0"/>
              <a:t>√</a:t>
            </a:r>
            <a:r>
              <a:rPr lang="pt-BR" sz="2000" b="1" dirty="0"/>
              <a:t>√ </a:t>
            </a:r>
            <a:r>
              <a:rPr lang="pt-BR" sz="2000" dirty="0"/>
              <a:t>Cuida-se de um primeiro levantamento perfunctório dos </a:t>
            </a:r>
            <a:r>
              <a:rPr lang="pt-BR" sz="2000" dirty="0" smtClean="0"/>
              <a:t>valores das </a:t>
            </a:r>
            <a:r>
              <a:rPr lang="pt-BR" sz="2000" dirty="0"/>
              <a:t>soluções para fins da comparação do inciso anterior e </a:t>
            </a:r>
            <a:r>
              <a:rPr lang="pt-BR" sz="2000" dirty="0" smtClean="0"/>
              <a:t>para colaborar </a:t>
            </a:r>
            <a:r>
              <a:rPr lang="pt-BR" sz="2000" dirty="0"/>
              <a:t>com a descrição da solução do inciso seguinte. </a:t>
            </a:r>
            <a:r>
              <a:rPr lang="pt-BR" sz="2000" dirty="0" smtClean="0"/>
              <a:t>Ainda que </a:t>
            </a:r>
            <a:r>
              <a:rPr lang="pt-BR" sz="2000" dirty="0"/>
              <a:t>não se confunda com a pesquisa de preços do </a:t>
            </a:r>
            <a:r>
              <a:rPr lang="pt-BR" sz="2000" dirty="0" smtClean="0"/>
              <a:t>TR</a:t>
            </a:r>
            <a:r>
              <a:rPr lang="pt-B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20827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271</TotalTime>
  <Words>1270</Words>
  <Application>Microsoft Office PowerPoint</Application>
  <PresentationFormat>Widescreen</PresentationFormat>
  <Paragraphs>97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Cacho</vt:lpstr>
      <vt:lpstr>E.T.P  Estudo Técnico Preliminar.</vt:lpstr>
      <vt:lpstr>Estudo Técnico Preliminar</vt:lpstr>
      <vt:lpstr>Estudo Técnico Preliminar</vt:lpstr>
      <vt:lpstr>Estudo Técnico Preliminar</vt:lpstr>
      <vt:lpstr>Estudo Técnico Preliminar</vt:lpstr>
      <vt:lpstr>Estudo Técnico Preliminar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E.T.P  Estudo Técnico Preliminar.</dc:title>
  <dc:creator>RAIMUNDO NONATO CONCEIÇÃO DA COSTA</dc:creator>
  <cp:lastModifiedBy>RAIMUNDO NONATO CONCEIÇÃO DA COSTA</cp:lastModifiedBy>
  <cp:revision>48</cp:revision>
  <cp:lastPrinted>2021-05-04T18:23:40Z</cp:lastPrinted>
  <dcterms:created xsi:type="dcterms:W3CDTF">2021-05-04T12:55:42Z</dcterms:created>
  <dcterms:modified xsi:type="dcterms:W3CDTF">2021-05-11T19:44:18Z</dcterms:modified>
</cp:coreProperties>
</file>