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61" r:id="rId5"/>
    <p:sldId id="290" r:id="rId6"/>
    <p:sldId id="260" r:id="rId7"/>
    <p:sldId id="259" r:id="rId8"/>
    <p:sldId id="291" r:id="rId9"/>
    <p:sldId id="292" r:id="rId10"/>
    <p:sldId id="288" r:id="rId11"/>
    <p:sldId id="262" r:id="rId12"/>
    <p:sldId id="272" r:id="rId13"/>
    <p:sldId id="273" r:id="rId14"/>
    <p:sldId id="274" r:id="rId15"/>
    <p:sldId id="275" r:id="rId16"/>
    <p:sldId id="263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9" r:id="rId27"/>
    <p:sldId id="287" r:id="rId28"/>
    <p:sldId id="271" r:id="rId2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61816" y="1249417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ETP </a:t>
            </a:r>
            <a:b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92" y="4045434"/>
            <a:ext cx="1703980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2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27234" y="119817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NECESSIDADE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606362" y="1198177"/>
            <a:ext cx="2065283" cy="100899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PREVISÃO NO </a:t>
            </a:r>
            <a:r>
              <a:rPr lang="pt-BR" dirty="0" err="1" smtClean="0"/>
              <a:t>PPA</a:t>
            </a:r>
            <a:r>
              <a:rPr lang="pt-BR" dirty="0" smtClean="0"/>
              <a:t>/</a:t>
            </a:r>
            <a:r>
              <a:rPr lang="pt-BR" dirty="0" err="1" smtClean="0"/>
              <a:t>LDO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022429" y="1198174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REQUISITOS DA CONTRATAÇÃO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434552" y="1198178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ESTIMATIVAS DE QUANTIDADES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127235" y="2940266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LEVANTAMENTO DE MERCADO</a:t>
            </a:r>
            <a:endParaRPr lang="pt-BR" sz="16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563007" y="294026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 DE VALOR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085490" y="2956029"/>
            <a:ext cx="2065283" cy="100899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SOLUÇÃO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34552" y="294026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PARCELAMENTO OU NÃO</a:t>
            </a:r>
            <a:endParaRPr lang="pt-BR" sz="16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127234" y="461929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RESULTADOS PRETENDIDOS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563006" y="4603530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PROVIDENCIAS A SEREM ADOTADAS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998780" y="461929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CONTRATAÇÕES CORRELATAS</a:t>
            </a:r>
            <a:endParaRPr lang="pt-BR" sz="16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8434553" y="4619296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IMPACTOS AMBIENTAIS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067861" y="5762296"/>
            <a:ext cx="3452649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POSICIONAMENTO CONCLUSIVO</a:t>
            </a:r>
            <a:endParaRPr lang="pt-BR" dirty="0"/>
          </a:p>
        </p:txBody>
      </p:sp>
      <p:pic>
        <p:nvPicPr>
          <p:cNvPr id="24" name="Espaço Reservado para Conteúdo 2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7" y="111357"/>
            <a:ext cx="1310689" cy="1591313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239490" y="238991"/>
            <a:ext cx="349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PILARES DO ETP</a:t>
            </a:r>
            <a:endParaRPr lang="pt-BR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372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9906" y="135081"/>
            <a:ext cx="10358392" cy="6162541"/>
          </a:xfrm>
        </p:spPr>
        <p:txBody>
          <a:bodyPr>
            <a:noAutofit/>
          </a:bodyPr>
          <a:lstStyle/>
          <a:p>
            <a:r>
              <a:rPr lang="pt-BR" sz="2000" b="1" dirty="0" smtClean="0"/>
              <a:t>1ª ETAPA DO ETP</a:t>
            </a:r>
          </a:p>
          <a:p>
            <a:r>
              <a:rPr lang="pt-BR" sz="2000" b="1" dirty="0" smtClean="0"/>
              <a:t>I </a:t>
            </a:r>
            <a:r>
              <a:rPr lang="pt-BR" sz="2000" b="1" dirty="0"/>
              <a:t>– DEFINIÇÃO E NECESSIDADE DA CONTRATAÇÃO</a:t>
            </a:r>
          </a:p>
          <a:p>
            <a:r>
              <a:rPr lang="pt-BR" sz="2000" dirty="0"/>
              <a:t> </a:t>
            </a:r>
            <a:r>
              <a:rPr lang="pt-BR" dirty="0" smtClean="0"/>
              <a:t>Atualmente</a:t>
            </a:r>
            <a:r>
              <a:rPr lang="pt-BR" dirty="0"/>
              <a:t>, O MUNICIPIO/SECRETARIO dispõe de xxxxxxxx e, em consequência xxxxxxxxx;</a:t>
            </a:r>
          </a:p>
          <a:p>
            <a:pPr algn="just"/>
            <a:r>
              <a:rPr lang="pt-BR" dirty="0"/>
              <a:t>A necessidade da contratação se evidencia na xxxxxxxxxxxxxx, portanto, xxxxxxxxxxx. O não atendimento da demanda acarreta xxxxxxxxxxxxxxxxxxx conforme indicado no Estudo de Gerenciamento de Riscos.</a:t>
            </a:r>
          </a:p>
          <a:p>
            <a:pPr algn="just"/>
            <a:r>
              <a:rPr lang="pt-BR" dirty="0"/>
              <a:t>O objeto a ser licitado, pelo seu impacto institucional e com base nas justificativas acima mencionadas, possui natureza continuada, podendo ser prorrogável até o limite de XX meses / não possui natureza continuada, não havendo necessidade de prorrogação contratual para além da vigência comum de doze meses prevista na Lei nº 8.666/93.</a:t>
            </a:r>
          </a:p>
          <a:p>
            <a:pPr algn="just"/>
            <a:r>
              <a:rPr lang="pt-BR" dirty="0"/>
              <a:t>A demanda é considerada “comum” pois enquadra-se nos termos da definição do </a:t>
            </a:r>
            <a:r>
              <a:rPr lang="pt-BR" b="1" dirty="0">
                <a:solidFill>
                  <a:srgbClr val="FF0000"/>
                </a:solidFill>
              </a:rPr>
              <a:t>inciso II (ou VIII) do Art. 3º do Decreto nº 10.024/2019: </a:t>
            </a:r>
            <a:r>
              <a:rPr lang="pt-BR" i="1" dirty="0"/>
              <a:t>“</a:t>
            </a:r>
            <a:r>
              <a:rPr lang="pt-BR" b="1" i="1" dirty="0">
                <a:solidFill>
                  <a:srgbClr val="002060"/>
                </a:solidFill>
              </a:rPr>
              <a:t>II - bens e serviços comuns </a:t>
            </a:r>
            <a:r>
              <a:rPr lang="pt-BR" i="1" dirty="0"/>
              <a:t>- bens cujos padrões de desempenho e qualidade possam ser objetivamente definidos pelo edital, por meio de especificações reconhecidas e usuais do mercado; </a:t>
            </a:r>
            <a:r>
              <a:rPr lang="pt-BR" b="1" i="1" dirty="0" smtClean="0">
                <a:solidFill>
                  <a:srgbClr val="002060"/>
                </a:solidFill>
              </a:rPr>
              <a:t>VIII </a:t>
            </a:r>
            <a:r>
              <a:rPr lang="pt-BR" b="1" i="1" dirty="0">
                <a:solidFill>
                  <a:srgbClr val="002060"/>
                </a:solidFill>
              </a:rPr>
              <a:t>- serviço comum de engenharia </a:t>
            </a:r>
            <a:r>
              <a:rPr lang="pt-BR" i="1" dirty="0"/>
              <a:t>- atividade ou conjunto de atividades que necessitam da participação e do acompanhamento de profissional engenheiro habilitado, nos termos do disposto na Lei nº 5.194, de 24 de dezembro de 1966, e cujos padrões de desempenho e qualidade possam ser objetivamente definidos pela administração pública, mediante especificações usuais de mercado;”</a:t>
            </a:r>
            <a:endParaRPr lang="pt-BR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20279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9906" y="210599"/>
            <a:ext cx="10358392" cy="633640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pt-BR" sz="20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 – REFERÊNCIA A OUTROS INSTRUMENTOS DE PLANEJAMENTO DO ÓRGÃO OU </a:t>
            </a:r>
            <a:r>
              <a:rPr lang="pt-BR" sz="20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ENTIDADE</a:t>
            </a:r>
            <a:endParaRPr lang="pt-BR" sz="20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pt-BR" sz="2000" kern="150" dirty="0"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 </a:t>
            </a:r>
            <a:r>
              <a:rPr lang="pt-BR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A </a:t>
            </a:r>
            <a:r>
              <a:rPr lang="pt-BR" kern="15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presente contratação encontra respaldo institucional conforme previsão </a:t>
            </a:r>
            <a:r>
              <a:rPr lang="pt-BR" kern="15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no</a:t>
            </a:r>
            <a:r>
              <a:rPr lang="pt-BR" kern="150" dirty="0">
                <a:solidFill>
                  <a:srgbClr val="FF3333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 Planejamento Estratégico / Plano Diretor de Tecnologia da Informação / Plano de Desenvolvimento Institucional / Plano de Levantamento Orçamentário / Programa Nacional de Assistência Estudantil / Portaria X / Resolução Y / etc</a:t>
            </a:r>
            <a:r>
              <a:rPr lang="pt-BR" kern="150" dirty="0" smtClean="0">
                <a:solidFill>
                  <a:srgbClr val="FF3333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– REQUISITOS DA CONTRATAÇÃO</a:t>
            </a:r>
          </a:p>
          <a:p>
            <a:pPr algn="just"/>
            <a:r>
              <a:rPr lang="pt-BR" dirty="0"/>
              <a:t> </a:t>
            </a:r>
            <a:r>
              <a:rPr lang="pt-BR" dirty="0" smtClean="0"/>
              <a:t>Para </a:t>
            </a:r>
            <a:r>
              <a:rPr lang="pt-BR" dirty="0"/>
              <a:t>que o presente serviço seja contratado e corretamente prestado, existem (ou não verificam-se) requisitos mínimos para sua satisfação, tais como local apropriado para os trabalhadores armazenarem seus pertences pessoais e produtos de uso laboral / liberações de trânsito na barreira de entrada na Itaipu / liberação específica da Prefeitura Municipal / acompanhamento dos serviços; etc.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contratação também requer que a empresa fornecedora exerça práticas de sustentabilidade previstas no Termo de Referência, </a:t>
            </a:r>
          </a:p>
          <a:p>
            <a:pPr algn="just"/>
            <a:r>
              <a:rPr lang="pt-BR" dirty="0"/>
              <a:t>Em relação à eventual possibilidade de subcontratação, a mesma é</a:t>
            </a:r>
            <a:r>
              <a:rPr lang="pt-BR" i="1" dirty="0"/>
              <a:t> permitida até o l</a:t>
            </a:r>
            <a:r>
              <a:rPr lang="pt-BR" dirty="0"/>
              <a:t>imite de ......% (..... por cento) do valor total do contrato, nas seguintes condições: xxxxxxxxxxxxxxxxxxxxxx    /   Não será admitida a subcontratação do objeto licitatório.</a:t>
            </a:r>
          </a:p>
          <a:p>
            <a:pPr algn="just"/>
            <a:r>
              <a:rPr lang="pt-BR" dirty="0"/>
              <a:t>Em relação à qualificação técnica na contratação, entende-se necessária a apresentação dos documentos abaixo listados / não se entende necessária a solicitação de nenhum documento;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7575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0974" y="117080"/>
            <a:ext cx="10358392" cy="6336405"/>
          </a:xfrm>
        </p:spPr>
        <p:txBody>
          <a:bodyPr>
            <a:noAutofit/>
          </a:bodyPr>
          <a:lstStyle/>
          <a:p>
            <a:pPr algn="just"/>
            <a:r>
              <a:rPr lang="pt-BR" dirty="0"/>
              <a:t>1) Atestado de Responsabilidade Técnica – ART – xxxxxxxxxxxxxxxxxx</a:t>
            </a:r>
          </a:p>
          <a:p>
            <a:pPr algn="just"/>
            <a:r>
              <a:rPr lang="pt-BR" dirty="0"/>
              <a:t>2) Comprovação de aptidão para a prestação dos serviços em características, quantidades e prazos compatíveis com o objeto desta licitação, ou com o item pertinente, mediante a apresentação de atestado(s) fornecido(s) por pessoas jurídicas de direito público ou privado;</a:t>
            </a:r>
          </a:p>
          <a:p>
            <a:pPr algn="just"/>
            <a:r>
              <a:rPr lang="pt-BR" dirty="0"/>
              <a:t>3) Deverá haver a comprovação da experiência mínima de..xxx... anos na prestação dos serviços, sendo aceito o somatório de atestados de períodos diferentes, não havendo obrigatoriedade de os ......  anos serem ininterruptos, conforme item 10.7.1 do Anexo VII-A da IN SEGES/MPDG n. 5/2017.</a:t>
            </a:r>
          </a:p>
          <a:p>
            <a:pPr marL="0" indent="0" algn="just">
              <a:buNone/>
            </a:pPr>
            <a:r>
              <a:rPr lang="pt-BR" b="1" dirty="0"/>
              <a:t>IV – ESTIMATIVA DAS QUANTIDADES, ACOMPANHADAS DAS MEMÓRIAS DE CÁLCULO E DOS DOCUMENTOS QUE LHE DÃO SUPORTE.</a:t>
            </a:r>
          </a:p>
          <a:p>
            <a:pPr algn="just"/>
            <a:r>
              <a:rPr lang="pt-BR" dirty="0"/>
              <a:t>Dica; Descrever o modo como levantou-se as quantidades demandadas a serem licitadas.</a:t>
            </a:r>
          </a:p>
          <a:p>
            <a:pPr algn="just"/>
            <a:r>
              <a:rPr lang="pt-BR" dirty="0"/>
              <a:t> </a:t>
            </a:r>
            <a:r>
              <a:rPr lang="pt-BR" dirty="0" smtClean="0"/>
              <a:t>As </a:t>
            </a:r>
            <a:r>
              <a:rPr lang="pt-BR" dirty="0"/>
              <a:t>áreas xxxx a serem limpas pelo contrato de serviços de limpeza somam xxx m² divididos em área interna (xx%), vidraria (xx%) e áreas externas (xx%);</a:t>
            </a:r>
          </a:p>
          <a:p>
            <a:pPr algn="just"/>
            <a:r>
              <a:rPr lang="pt-BR" dirty="0"/>
              <a:t>Existe a previsão de xxx novos usuários institucionais até o ano de 2020 para o presente serviço, e, com o histórico da instituição, estima-se uma necessidade de abrangência total de xxxx usuários, o que justifica a quantidade de yyyy.</a:t>
            </a:r>
          </a:p>
          <a:p>
            <a:pPr algn="just"/>
            <a:r>
              <a:rPr lang="pt-BR" dirty="0"/>
              <a:t>Com base nas plantas e projetos arquitetônicos, uma vez concluída a obra xxxx, o número de quartos somam xxxx, o que nos permite calcular xxx quantidades do serviço para o atendimento a xxx usuários.</a:t>
            </a:r>
          </a:p>
          <a:p>
            <a:pPr marL="0" indent="0" algn="just"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6920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6220" y="283335"/>
            <a:ext cx="10358392" cy="6336405"/>
          </a:xfrm>
        </p:spPr>
        <p:txBody>
          <a:bodyPr>
            <a:noAutofit/>
          </a:bodyPr>
          <a:lstStyle/>
          <a:p>
            <a:pPr algn="just"/>
            <a:r>
              <a:rPr lang="pt-BR" sz="2000" dirty="0"/>
              <a:t>Juntamente aos serviços, prevê-se um custo de xxxx com materiais acessórios, que poderão ou não ser utilizados – as  regras para utilização constarão no Termo de Referência</a:t>
            </a:r>
            <a:r>
              <a:rPr lang="pt-BR" sz="2000" dirty="0" smtClean="0"/>
              <a:t>.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– LEVANTAMENTO DE MERCADO E JUSTIFICATIVA DA ESCOLHA DO TIPO DE SOLUÇÃO A CONTRATAR</a:t>
            </a:r>
          </a:p>
          <a:p>
            <a:pPr algn="just"/>
            <a:r>
              <a:rPr lang="pt-BR" dirty="0"/>
              <a:t> </a:t>
            </a:r>
            <a:r>
              <a:rPr lang="pt-BR" dirty="0" smtClean="0"/>
              <a:t>A </a:t>
            </a:r>
            <a:r>
              <a:rPr lang="pt-BR" dirty="0"/>
              <a:t>Instrução Normativa 03/2017, que disciplina a orçamentação nos processos licitatórios, prevê variadas possibilidades de levantamento de mercado. Para o presente objeto utilizou-se / utilizaram-se os incisos I / II / III / IV</a:t>
            </a: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792380"/>
              </p:ext>
            </p:extLst>
          </p:nvPr>
        </p:nvGraphicFramePr>
        <p:xfrm>
          <a:off x="1738647" y="3219718"/>
          <a:ext cx="8358389" cy="2537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509"/>
                <a:gridCol w="3252123"/>
                <a:gridCol w="2211444"/>
                <a:gridCol w="2114313"/>
              </a:tblGrid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Inciso IN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Entidade / Fonte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CNPJ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Custo Unitário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I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Pregão 30/2018 – UASG 185222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00.000.000/0000-00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R$ 50.000,00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IV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Empresa ABC Ltda.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11.111.111/0001-11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R$ 64.000,00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IV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Empresa Orcei Ltda.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22.222.222/0001-22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R$ 61.000,00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IV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Sociedade Comercial S.A.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33.333.333/0001-33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R$ 70.000,00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2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IV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Instituto Preço Baixo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44.444.444/0001-44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R$ 12.000,00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0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442840"/>
              </p:ext>
            </p:extLst>
          </p:nvPr>
        </p:nvGraphicFramePr>
        <p:xfrm>
          <a:off x="1712889" y="412125"/>
          <a:ext cx="8897688" cy="2630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205"/>
                <a:gridCol w="1483205"/>
                <a:gridCol w="2965639"/>
                <a:gridCol w="2965639"/>
              </a:tblGrid>
              <a:tr h="2188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Item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Fornecedor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CNPJ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Valor Unitário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3771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1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Empresa Orcei Ltda.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22.222.222/0001-22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R$ 61.000,00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5354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Sociedade Comercial S.A.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33.333.333/0001-33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R$ 70.000,00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3771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Instituto Preço Baixo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44.444.444/0001-44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R$ 12.000,00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53548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2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Pregão 30/2018 – UASG 185222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00.000.000/0000-00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R$ 50.000,00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3771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Empresa ABC Ltda.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>
                          <a:effectLst/>
                        </a:rPr>
                        <a:t>11.111.111/0001-11</a:t>
                      </a:r>
                      <a:endParaRPr lang="pt-BR" sz="900" kern="15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R$ 64.000,00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1184856" y="2975020"/>
            <a:ext cx="1045764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kern="15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Todas as solicitações aos fornecedores foram documentos por e-mail institucional. A pesquisa resultante do preço no inciso I se deu pelo portal “Painel de Preços”, e foi o único encontrado cujo objeto e quantidade licitada servem de contribuição à </a:t>
            </a:r>
            <a:r>
              <a:rPr lang="pt-BR" kern="15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pesquisa de preço.</a:t>
            </a:r>
          </a:p>
          <a:p>
            <a:pPr algn="just">
              <a:spcAft>
                <a:spcPts val="600"/>
              </a:spcAft>
            </a:pPr>
            <a:endParaRPr lang="pt-BR" kern="150" dirty="0">
              <a:latin typeface="Times New Roman" panose="02020603050405020304" pitchFamily="18" charset="0"/>
              <a:ea typeface="Arial Unicode MS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kern="15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Para o item X obteve-se apenas 2 (dois) orçamentos em vista da dificuldade encontrada xxxxxxxxx. Neste contexto, embora ausente um terceiro valor, a presente equipe de </a:t>
            </a:r>
            <a:r>
              <a:rPr lang="pt-BR" kern="15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planejamento/comissão</a:t>
            </a:r>
            <a:r>
              <a:rPr lang="pt-BR" kern="15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  </a:t>
            </a:r>
            <a:r>
              <a:rPr lang="pt-BR" kern="15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entende que o preço advindo destes valores reflete o valor estimado no mercado</a:t>
            </a:r>
            <a:r>
              <a:rPr lang="pt-BR" kern="15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pt-BR" kern="15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 </a:t>
            </a:r>
            <a:endParaRPr lang="pt-BR" kern="150" dirty="0">
              <a:latin typeface="Times New Roman" panose="02020603050405020304" pitchFamily="18" charset="0"/>
              <a:ea typeface="Arial Unicode MS"/>
              <a:cs typeface="Tahom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BR" kern="150" dirty="0">
                <a:solidFill>
                  <a:srgbClr val="ED1C24"/>
                </a:solidFill>
                <a:latin typeface="Times New Roman" panose="02020603050405020304" pitchFamily="18" charset="0"/>
                <a:ea typeface="Arial Unicode MS"/>
                <a:cs typeface="Tahoma" panose="020B0604030504040204" pitchFamily="34" charset="0"/>
              </a:rPr>
              <a:t>Com a pesquisa acima realizada, sugerimos que, no momento da licitação, os preços não sejam divulgados no Edital, sendo abertos apenas após o fim da fase competitiva / sejam divulgados abertamente em Edital, já concedendo parâmetro para balizar as propostas.</a:t>
            </a:r>
            <a:endParaRPr lang="pt-BR" kern="150" dirty="0">
              <a:effectLst/>
              <a:latin typeface="Times New Roman" panose="02020603050405020304" pitchFamily="18" charset="0"/>
              <a:ea typeface="Arial Unicode MS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03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476518"/>
            <a:ext cx="10667485" cy="6078827"/>
          </a:xfrm>
        </p:spPr>
        <p:txBody>
          <a:bodyPr>
            <a:noAutofit/>
          </a:bodyPr>
          <a:lstStyle/>
          <a:p>
            <a:pPr algn="just"/>
            <a:r>
              <a:rPr lang="pt-BR" b="1" dirty="0"/>
              <a:t>VI – ESTIMATIVA DE PREÇOS OU PREÇOS REFERENCIAIS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/>
              <a:t>Considerando os orçamentos encontrados, entendemos que o preço ofertado pela empresa Instituto Preço Baixo possui risco de inexequibilidade, portanto não foi considerado para fins de levantamento de preços. Assim, optou-se pelo uso da MÉDIA dos 04 (quatro) orçamentos restantes, que resultou no valor orçado estimado de R$ 61.250,00.</a:t>
            </a:r>
          </a:p>
          <a:p>
            <a:pPr algn="just"/>
            <a:r>
              <a:rPr lang="pt-BR" dirty="0"/>
              <a:t>Considerando os orçamentos encontrados, entendemos que o preço ofertado pela empresa Instituto Preço Baixo possui risco de inexequibilidade, portanto não foi considerado para fins de levantamento de preços. Assim, optou-se pelo uso da MEDIANA dos 04 (quatro) orçamentos restantes, que resultou no valor orçado estimado de R$ 62.500,00 por refletir o valor central pesquisado.</a:t>
            </a:r>
          </a:p>
          <a:p>
            <a:pPr algn="just"/>
            <a:r>
              <a:rPr lang="pt-BR" dirty="0"/>
              <a:t>Considerando os 05 (cinco) orçamentos encontrados, optou-se pela instrução de excluir do cálculo os dois valores extremos. Assim, optou-se pelo uso da MÉDIA dos 03 (três) orçamentos restantes, que resultou no valor orçado estimado de R$ 58.333,00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Considerando os orçamentos encontrados, entendemos que o preço ofertado pela empresa Instituto Preço Baixo possui risco de inexequibilidade, portanto não foi considerado para fins de levantamento de preços. Assim, optou-se pelo uso do MENOR VALOR encontrado dos 04 (quatro) orçamentos restantes, que resultou no valor orçado estimado de R$ 50.000,00, por entendermos que o preço já encontra-se suficientemente refletindo o mercado.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6208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476518"/>
            <a:ext cx="10667485" cy="6078827"/>
          </a:xfrm>
        </p:spPr>
        <p:txBody>
          <a:bodyPr>
            <a:noAutofit/>
          </a:bodyPr>
          <a:lstStyle/>
          <a:p>
            <a:pPr algn="just"/>
            <a:r>
              <a:rPr lang="pt-BR" b="1" dirty="0" smtClean="0"/>
              <a:t>VII </a:t>
            </a:r>
            <a:r>
              <a:rPr lang="pt-BR" b="1" dirty="0"/>
              <a:t>– DESCRIÇÃO DA SOLUÇÃO COMO UM TODO</a:t>
            </a:r>
          </a:p>
          <a:p>
            <a:pPr algn="just"/>
            <a:r>
              <a:rPr lang="pt-BR" dirty="0"/>
              <a:t> </a:t>
            </a:r>
            <a:r>
              <a:rPr lang="pt-BR" dirty="0" smtClean="0"/>
              <a:t>Contratação </a:t>
            </a:r>
            <a:r>
              <a:rPr lang="pt-BR" dirty="0"/>
              <a:t>de empresa especializada para fornecimento de mão-de-obra terceirizada com dedicação exclusiva para limpeza interna e externa nas unidades da SECRETARIA/MUNICIPIO, totalizando xxx m² por doze meses ininterruptos, prorrogáveis por até 12 (doze) meses;</a:t>
            </a:r>
          </a:p>
          <a:p>
            <a:pPr algn="just"/>
            <a:r>
              <a:rPr lang="pt-BR" dirty="0"/>
              <a:t>Contratação de empresa especializada para fornecimento de materiais e equipamentos laboratoriais para uso dos </a:t>
            </a:r>
            <a:r>
              <a:rPr lang="pt-BR" dirty="0" smtClean="0"/>
              <a:t>laboratórios </a:t>
            </a:r>
            <a:r>
              <a:rPr lang="pt-BR" dirty="0"/>
              <a:t>do FUNDO MUNICIPAL DE SAUDE / </a:t>
            </a:r>
            <a:r>
              <a:rPr lang="pt-BR" dirty="0" smtClean="0"/>
              <a:t>MUNICIPIO</a:t>
            </a:r>
            <a:r>
              <a:rPr lang="pt-BR" dirty="0"/>
              <a:t>, com fornecimento de garantia e instalação.</a:t>
            </a:r>
          </a:p>
          <a:p>
            <a:pPr algn="just"/>
            <a:r>
              <a:rPr lang="pt-BR" dirty="0"/>
              <a:t>Contratação de empresa especializada para fornecimento de serviço de impressões, sob modalidade “franquia mais excedente”, com alocação de xxx equipamentos monocromáticos e xxx policromáticos, com fornecimento de software de gestão de impressões por login por 48 (quarenta e oito) meses</a:t>
            </a:r>
            <a:r>
              <a:rPr lang="pt-BR" dirty="0" smtClean="0"/>
              <a:t>;</a:t>
            </a:r>
          </a:p>
          <a:p>
            <a:pPr algn="just"/>
            <a:r>
              <a:rPr lang="pt-BR" dirty="0"/>
              <a:t>Contratação de aluguel de imóvel para atividades pedagógicas do curso de Cinema e Audiovisual, compreendendo, minimamente, xxx m² com disponibilização de estações de trabalho e outros equipamentos de som e imagem conforme anexo a este documento por 12 (doze) meses.</a:t>
            </a:r>
          </a:p>
          <a:p>
            <a:pPr algn="just"/>
            <a:r>
              <a:rPr lang="pt-BR" dirty="0"/>
              <a:t>Contratação de xxxxxx para xxxxxxx, na quantidade de xxxxx por xxxx meses, prorrogáveis por igual período até o limite de xxx meses. (deve ser descrito o conjunto de todos os elementos necessários para, de forma integrada, gerar os resultados que atendam à necessidade que gerou a contratação)</a:t>
            </a:r>
          </a:p>
          <a:p>
            <a:endParaRPr lang="pt-BR" dirty="0"/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3375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476518"/>
            <a:ext cx="10667485" cy="6272012"/>
          </a:xfrm>
        </p:spPr>
        <p:txBody>
          <a:bodyPr>
            <a:noAutofit/>
          </a:bodyPr>
          <a:lstStyle/>
          <a:p>
            <a:pPr algn="just"/>
            <a:r>
              <a:rPr lang="pt-BR" sz="1600" b="1" dirty="0" smtClean="0"/>
              <a:t>VIII </a:t>
            </a:r>
            <a:r>
              <a:rPr lang="pt-BR" sz="1600" b="1" dirty="0"/>
              <a:t>– JUSTIFICATIVA PARA O PARCELAMENTO (OU NÃO) NA SOLUÇÃO QUANDO </a:t>
            </a:r>
            <a:r>
              <a:rPr lang="pt-BR" sz="1600" b="1" dirty="0" smtClean="0"/>
              <a:t>NECESSÁRIA</a:t>
            </a:r>
          </a:p>
          <a:p>
            <a:pPr marL="0" indent="0" algn="just">
              <a:buNone/>
            </a:pPr>
            <a:r>
              <a:rPr lang="pt-BR" sz="1600" b="1" dirty="0" smtClean="0"/>
              <a:t>                    PARA </a:t>
            </a:r>
            <a:r>
              <a:rPr lang="pt-BR" sz="1600" b="1" dirty="0"/>
              <a:t>INDIVIDUALIZAÇÃO DO OBJETO</a:t>
            </a:r>
            <a:r>
              <a:rPr lang="pt-BR" sz="1600" b="1" dirty="0" smtClean="0"/>
              <a:t>.</a:t>
            </a:r>
          </a:p>
          <a:p>
            <a:pPr marL="0" indent="0" algn="just">
              <a:buNone/>
            </a:pPr>
            <a:endParaRPr lang="pt-BR" sz="1600" b="1" dirty="0"/>
          </a:p>
          <a:p>
            <a:pPr algn="just"/>
            <a:r>
              <a:rPr lang="pt-BR" dirty="0"/>
              <a:t> </a:t>
            </a:r>
            <a:r>
              <a:rPr lang="pt-BR" dirty="0" smtClean="0"/>
              <a:t>Em </a:t>
            </a:r>
            <a:r>
              <a:rPr lang="pt-BR" dirty="0"/>
              <a:t>regra, conforme § 1º do art. 23 da Lei nº 8.666/93, os serviços deverão ser divididas em tantas parcelas quantas se comprovarem técnica e economicamente viáveis, procedendo-se à licitação com vistas ao melhor aproveitamento dos recursos disponíveis no mercado e à ampliação da competitividade sem perda da economia de escala.</a:t>
            </a:r>
          </a:p>
          <a:p>
            <a:pPr algn="just"/>
            <a:r>
              <a:rPr lang="pt-BR" dirty="0"/>
              <a:t>O disposto encontra-se aplicável na presente demanda, não sendo vislumbrado,  no momento, motivações para a não adoção do parcelamento do objeto em xxx itens.</a:t>
            </a:r>
          </a:p>
          <a:p>
            <a:pPr algn="just"/>
            <a:r>
              <a:rPr lang="pt-BR" dirty="0"/>
              <a:t>O disposto, no entanto, não se aplica na presente demanda, sendo necessário o agrupamento dos itens xxxxx, em vista de xxxxxxx. Assim, afasta-se o caráter de parcelamento e segue-se à licitação com os itens agrupados da seguinte forma: xxxxx 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 DICA - Deve-se </a:t>
            </a:r>
            <a:r>
              <a:rPr lang="pt-BR" dirty="0">
                <a:solidFill>
                  <a:srgbClr val="002060"/>
                </a:solidFill>
              </a:rPr>
              <a:t>definir e documentar o método utilizado na avaliação do objeto ser ou não divisível, levando em consideração o mercado fornecedor, viabilidade técnica e econômica, eventual perda ou ganho de escala, e aproveitamento da competitividade</a:t>
            </a:r>
          </a:p>
          <a:p>
            <a:endParaRPr lang="pt-BR" sz="2000" dirty="0"/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201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5563" y="332509"/>
            <a:ext cx="10667485" cy="5579920"/>
          </a:xfrm>
        </p:spPr>
        <p:txBody>
          <a:bodyPr>
            <a:noAutofit/>
          </a:bodyPr>
          <a:lstStyle/>
          <a:p>
            <a:r>
              <a:rPr lang="pt-BR" b="1" dirty="0" smtClean="0"/>
              <a:t>IX </a:t>
            </a:r>
            <a:r>
              <a:rPr lang="pt-BR" b="1" dirty="0"/>
              <a:t>– RESULTADOS </a:t>
            </a:r>
            <a:r>
              <a:rPr lang="pt-BR" b="1" dirty="0" smtClean="0"/>
              <a:t>PRETENDIDOS</a:t>
            </a:r>
          </a:p>
          <a:p>
            <a:pPr marL="0" indent="0">
              <a:buNone/>
            </a:pPr>
            <a:endParaRPr lang="pt-BR" b="1" dirty="0"/>
          </a:p>
          <a:p>
            <a:pPr algn="just"/>
            <a:r>
              <a:rPr lang="pt-BR" dirty="0"/>
              <a:t> </a:t>
            </a:r>
            <a:r>
              <a:rPr lang="pt-BR" dirty="0" smtClean="0"/>
              <a:t>Com </a:t>
            </a:r>
            <a:r>
              <a:rPr lang="pt-BR" dirty="0"/>
              <a:t>a adoção da solução de gestão de impressões, espera-se uma redução de </a:t>
            </a:r>
            <a:r>
              <a:rPr lang="pt-BR" dirty="0">
                <a:solidFill>
                  <a:srgbClr val="002060"/>
                </a:solidFill>
              </a:rPr>
              <a:t>20%</a:t>
            </a:r>
            <a:r>
              <a:rPr lang="pt-BR" dirty="0"/>
              <a:t> no desperdício de papel, o que impacta, atualmente, em R$ </a:t>
            </a:r>
            <a:r>
              <a:rPr lang="pt-BR" dirty="0">
                <a:solidFill>
                  <a:srgbClr val="002060"/>
                </a:solidFill>
              </a:rPr>
              <a:t>2.500,00</a:t>
            </a:r>
            <a:r>
              <a:rPr lang="pt-BR" dirty="0"/>
              <a:t> por mês no contrato existente com a empresa xxxx, fornecedora de impressões;</a:t>
            </a:r>
          </a:p>
          <a:p>
            <a:pPr algn="just"/>
            <a:r>
              <a:rPr lang="pt-BR" dirty="0"/>
              <a:t>O provimento da infraestrutura aqui listada permitirá maior efetividade das atividades didáticas de ensino, pesquisa e extensão por parte da SECRETARIA/MUNICIPIO, sobretudo auxiliando estruturalmente o conteúdo voltado às ciências biológicas e de engenharia de energias, com experimentos práticos e aprimoramento teórico.</a:t>
            </a:r>
          </a:p>
          <a:p>
            <a:pPr algn="just"/>
            <a:r>
              <a:rPr lang="pt-BR" dirty="0"/>
              <a:t>A manutenção dos aparelhos de ar condicionado permitirá um uso mais apropriado da capacidade individual de resfriamento, não sobrecarregando alguns aparelhos em prejuízo dos demais, economizando energia elétrica e contribuindo para a sensação de bem-estar térmico dos servidores da instituição;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70C0"/>
                </a:solidFill>
              </a:rPr>
              <a:t>DICA; Deve-se declarar os benefícios diretos e indiretos que o órgão ou entidade almeja com a contratação, em termos de economicidade, eficácia, eficiência, de melhor aproveitamento dos recursos humanos, materiais e financeiros disponíveis, inclusive com respeito a impactos ambientais positivos (por exemplo, diminuição do consumo de papel ou de energia elétrica), bem como, se for o caso, de melhoria da qualidade de produtos ou serviços oferecidos à sociedade.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7722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3216" y="6552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6603" y="207125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/>
              <a:t>NORMATIZADO PELA LEI 8.666/93, ART. 6º, INCISO </a:t>
            </a:r>
            <a:r>
              <a:rPr lang="pt-BR" sz="2400" b="1" dirty="0" err="1" smtClean="0"/>
              <a:t>IX</a:t>
            </a:r>
            <a:r>
              <a:rPr lang="pt-BR" sz="2400" b="1" dirty="0" smtClean="0"/>
              <a:t>.</a:t>
            </a:r>
          </a:p>
          <a:p>
            <a:pPr algn="just"/>
            <a:r>
              <a:rPr lang="pt-BR" sz="2400" dirty="0"/>
              <a:t>Projeto Básico - conjunto de elementos necessários e suficientes, com nível de precisão adequado, para caracterizar a obra ou serviço, ou complexo de obras ou serviços objeto da licitação, elaborado com base nas indicações dos </a:t>
            </a:r>
            <a:r>
              <a:rPr lang="pt-BR" sz="2400" b="1" dirty="0"/>
              <a:t>E</a:t>
            </a:r>
            <a:r>
              <a:rPr lang="pt-BR" sz="2400" b="1" dirty="0" smtClean="0"/>
              <a:t>studos Técnicos </a:t>
            </a:r>
            <a:r>
              <a:rPr lang="pt-BR" sz="2400" b="1" dirty="0"/>
              <a:t>P</a:t>
            </a:r>
            <a:r>
              <a:rPr lang="pt-BR" sz="2400" b="1" dirty="0" smtClean="0"/>
              <a:t>reliminares</a:t>
            </a:r>
            <a:r>
              <a:rPr lang="pt-BR" sz="2400" dirty="0"/>
              <a:t>, que assegurem a viabilidade técnica e o adequado </a:t>
            </a:r>
            <a:r>
              <a:rPr lang="pt-BR" sz="2400" dirty="0" smtClean="0"/>
              <a:t>tratamento(...)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73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296214"/>
            <a:ext cx="10667485" cy="5813641"/>
          </a:xfrm>
        </p:spPr>
        <p:txBody>
          <a:bodyPr>
            <a:noAutofit/>
          </a:bodyPr>
          <a:lstStyle/>
          <a:p>
            <a:r>
              <a:rPr lang="pt-BR" b="1" dirty="0"/>
              <a:t>X – PROVIDÊNCIAS PARA ADEQUAÇÃO DO AMBIENTE DO ÓRGÃO</a:t>
            </a:r>
          </a:p>
          <a:p>
            <a:r>
              <a:rPr lang="pt-BR" dirty="0"/>
              <a:t> </a:t>
            </a:r>
            <a:endParaRPr lang="pt-BR" dirty="0" smtClean="0"/>
          </a:p>
          <a:p>
            <a:pPr algn="just"/>
            <a:r>
              <a:rPr lang="pt-BR" dirty="0" smtClean="0"/>
              <a:t>Não </a:t>
            </a:r>
            <a:r>
              <a:rPr lang="pt-BR" dirty="0"/>
              <a:t>se vislumbra necessidades de tomada de providências de adequações para a solução ser contratada e o serviço prestado.</a:t>
            </a:r>
          </a:p>
          <a:p>
            <a:pPr algn="just"/>
            <a:r>
              <a:rPr lang="pt-BR" dirty="0"/>
              <a:t>Para a plenitude da solução contratada, faz-se necessária a adequação do Laboratório xxxx, com a disponibilização de mais 02 (duas) tomadas na voltagem 110v à altura entre 1m e 1,5m na parede dos fundos, onde encontra-se a bancada que servirá de base para os aparelhos;</a:t>
            </a:r>
          </a:p>
          <a:p>
            <a:pPr algn="just"/>
            <a:r>
              <a:rPr lang="pt-BR" dirty="0"/>
              <a:t>Considerando a programação acadêmica </a:t>
            </a:r>
            <a:r>
              <a:rPr lang="pt-BR" dirty="0" smtClean="0"/>
              <a:t>do MUNICIPIO/SECRETARIA, </a:t>
            </a:r>
            <a:r>
              <a:rPr lang="pt-BR" dirty="0"/>
              <a:t>a contratada deverá seguir, obrigatoriamente, o cronograma abaixo elaborado.</a:t>
            </a:r>
          </a:p>
          <a:p>
            <a:pPr algn="just"/>
            <a:r>
              <a:rPr lang="pt-BR" dirty="0"/>
              <a:t>Para a solução ser viável economicamente e vantajosa à instituição, previamente à assinatura do futuro contrato, deve-se estar formalmente contratada a continuidade da instituição no imóvel XXXX por, ao menos, mais 07 (sete) anos a partir de 2019.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70C0"/>
                </a:solidFill>
              </a:rPr>
              <a:t>DICA - Neste </a:t>
            </a:r>
            <a:r>
              <a:rPr lang="pt-BR" dirty="0">
                <a:solidFill>
                  <a:srgbClr val="0070C0"/>
                </a:solidFill>
              </a:rPr>
              <a:t>item devem ser descritos os ajustes que precisam ser feitos no ambiente do órgão para que a contratação atenda à necessidade de negócio, em função do impacto esperado dos trabalhos da contratada durante a construção, implantação e operação da solução junto ao órgão.</a:t>
            </a: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4556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476518"/>
            <a:ext cx="9773453" cy="5997018"/>
          </a:xfrm>
        </p:spPr>
        <p:txBody>
          <a:bodyPr>
            <a:noAutofit/>
          </a:bodyPr>
          <a:lstStyle/>
          <a:p>
            <a:r>
              <a:rPr lang="pt-BR" sz="1600" b="1" dirty="0"/>
              <a:t>XI – CONTRATAÇÕES CORRELATAS E/OU </a:t>
            </a:r>
            <a:r>
              <a:rPr lang="pt-BR" sz="1600" b="1" dirty="0" smtClean="0"/>
              <a:t>INTERDEPENDENTES</a:t>
            </a:r>
          </a:p>
          <a:p>
            <a:pPr marL="0" indent="0" algn="just">
              <a:buNone/>
            </a:pPr>
            <a:r>
              <a:rPr lang="pt-BR" sz="1400" dirty="0" smtClean="0">
                <a:solidFill>
                  <a:srgbClr val="0070C0"/>
                </a:solidFill>
              </a:rPr>
              <a:t>DICA - Contratações </a:t>
            </a:r>
            <a:r>
              <a:rPr lang="pt-BR" sz="1400" dirty="0">
                <a:solidFill>
                  <a:srgbClr val="0070C0"/>
                </a:solidFill>
              </a:rPr>
              <a:t>correlatas são aquelas que guardam relação com o objeto principal, interligando-se a essa prestação do serviço, mas que não precisam, necessariamente, ser adquiridas para a completa prestação do objeto principal. A Instrução Normativa nº 3, de 11 de fevereiro de 2015, traz no inciso XII do art. 2º, o conceito e alguns exemplos de serviços correlatos ao agenciamento de passagens aéreas - transportes terrestres e aquaviários, aluguel de veículos, hospedagem, seguro de viagem, dentre outros. Já as contratações interdependentes são aquelas que precisam ser contratadas juntamente com o objeto principal para sua completa prestação.</a:t>
            </a:r>
          </a:p>
          <a:p>
            <a:pPr marL="0" indent="0" algn="just">
              <a:buNone/>
            </a:pPr>
            <a:r>
              <a:rPr lang="pt-BR" sz="1600" b="1" dirty="0" smtClean="0"/>
              <a:t>Não </a:t>
            </a:r>
            <a:r>
              <a:rPr lang="pt-BR" sz="1600" b="1" dirty="0"/>
              <a:t>verifica-se contratações correlatas nem interdependentes para a viabilidade e contratação desta demanda.</a:t>
            </a:r>
          </a:p>
          <a:p>
            <a:pPr algn="just"/>
            <a:r>
              <a:rPr lang="pt-BR" sz="1400" dirty="0"/>
              <a:t>São contratações correlatas a este demanda de serviços de emissão de passagens aéreas:</a:t>
            </a:r>
          </a:p>
          <a:p>
            <a:pPr lvl="0" algn="just"/>
            <a:r>
              <a:rPr lang="pt-BR" sz="1400" dirty="0"/>
              <a:t>Emissão de passagens terrestres;</a:t>
            </a:r>
          </a:p>
          <a:p>
            <a:pPr lvl="0" algn="just"/>
            <a:r>
              <a:rPr lang="pt-BR" sz="1400" dirty="0"/>
              <a:t>Emissão de passagens aquaviárias;</a:t>
            </a:r>
          </a:p>
          <a:p>
            <a:pPr lvl="0" algn="just"/>
            <a:r>
              <a:rPr lang="pt-BR" sz="1400" dirty="0"/>
              <a:t>Aluguel de veículos;</a:t>
            </a:r>
          </a:p>
          <a:p>
            <a:pPr lvl="0" algn="just"/>
            <a:r>
              <a:rPr lang="pt-BR" sz="1400" dirty="0"/>
              <a:t>Contratação de Hospedagem;</a:t>
            </a:r>
          </a:p>
          <a:p>
            <a:pPr lvl="0" algn="just"/>
            <a:r>
              <a:rPr lang="pt-BR" sz="1400" dirty="0"/>
              <a:t>Contratação de Seguros de viagem;</a:t>
            </a:r>
          </a:p>
          <a:p>
            <a:pPr marL="0" indent="0" algn="just">
              <a:buNone/>
            </a:pPr>
            <a:r>
              <a:rPr lang="pt-BR" sz="1600" b="1" dirty="0" smtClean="0"/>
              <a:t>São </a:t>
            </a:r>
            <a:r>
              <a:rPr lang="pt-BR" sz="1600" b="1" dirty="0"/>
              <a:t>contratações interdependentes desta demanda de serviço de seguro internacional (carta verde):</a:t>
            </a:r>
          </a:p>
          <a:p>
            <a:pPr lvl="0" algn="just"/>
            <a:r>
              <a:rPr lang="pt-BR" sz="1400" dirty="0"/>
              <a:t>Contratação de empresa de transporte terrestre;</a:t>
            </a:r>
          </a:p>
          <a:p>
            <a:pPr lvl="0" algn="just"/>
            <a:r>
              <a:rPr lang="pt-BR" sz="1400" dirty="0" smtClean="0"/>
              <a:t>Contratação </a:t>
            </a:r>
            <a:r>
              <a:rPr lang="pt-BR" sz="1400" dirty="0"/>
              <a:t>de seguro de vida dos usuários;</a:t>
            </a:r>
          </a:p>
          <a:p>
            <a:pPr lvl="0"/>
            <a:r>
              <a:rPr lang="pt-BR" sz="1400" dirty="0"/>
              <a:t>Inscrição dos estudantes no evento xxxxx.</a:t>
            </a: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1643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127" y="476518"/>
            <a:ext cx="10667485" cy="6272012"/>
          </a:xfrm>
        </p:spPr>
        <p:txBody>
          <a:bodyPr>
            <a:noAutofit/>
          </a:bodyPr>
          <a:lstStyle/>
          <a:p>
            <a:r>
              <a:rPr lang="pt-BR" sz="2000" b="1" dirty="0"/>
              <a:t>XII – DECLARAÇÃO DE VIABILIDADE (OU NÃO) DA CONTRATAÇÃO</a:t>
            </a:r>
          </a:p>
          <a:p>
            <a:pPr algn="just"/>
            <a:r>
              <a:rPr lang="pt-BR" sz="2000" dirty="0"/>
              <a:t>Os estudos preliminares evidenciaram que a contratação da solução descrita no item VII, ou seja, da contratação de xxxxxxxx mostra-se possível tecnicamente e fundamentadamente necessária. Diante do exposto, declara-se ser viável a contratação pretendida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endParaRPr lang="pt-BR" sz="2000" b="1" u="heavy" dirty="0" smtClean="0"/>
          </a:p>
          <a:p>
            <a:r>
              <a:rPr lang="pt-BR" b="1" u="heavy" dirty="0" smtClean="0"/>
              <a:t>ETAPA </a:t>
            </a:r>
            <a:r>
              <a:rPr lang="pt-BR" b="1" u="heavy" dirty="0"/>
              <a:t>2: GERENCIAMENTO DE RISCOS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algn="just"/>
            <a:r>
              <a:rPr lang="pt-BR" dirty="0"/>
              <a:t>Assim como toda contratação, vislumbram-se alguns riscos em curso na presente contratação. Não incluem-se, neste mapa de riscos, aqueles voltados à gestão do contrato e execução dos serviços, mas apenas os que tangiam o processo que permeia até a formalização da contratação.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70C0"/>
                </a:solidFill>
              </a:rPr>
              <a:t>DICA - Entende-se </a:t>
            </a:r>
            <a:r>
              <a:rPr lang="pt-BR" dirty="0">
                <a:solidFill>
                  <a:srgbClr val="0070C0"/>
                </a:solidFill>
              </a:rPr>
              <a:t>por ação preventiva, ações a serem tomadas, com base no desenho do mapa de riscos, de forma a prevenir a ocorrência dos riscos. Ações de contingência, no entanto, são ações a serem tomadas na ocasião dos danos começarem a ocorrer com a materialização dos riscos previstos.</a:t>
            </a:r>
          </a:p>
          <a:p>
            <a:endParaRPr lang="pt-BR" sz="20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2110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283397"/>
              </p:ext>
            </p:extLst>
          </p:nvPr>
        </p:nvGraphicFramePr>
        <p:xfrm>
          <a:off x="0" y="42219"/>
          <a:ext cx="12192000" cy="6815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8058"/>
                <a:gridCol w="701801"/>
                <a:gridCol w="1141020"/>
                <a:gridCol w="6222860"/>
                <a:gridCol w="3218261"/>
              </a:tblGrid>
              <a:tr h="55093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Risco 01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Risco: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Atraso ou suspensão no processo licitatório em face de impugnações.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92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Probabilidade: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Alta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92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Impacto: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Médio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593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Dano 1: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Atraso na contratação e consequente indisponibilidade de sistemas por falta de manutenção em funcionalidades, acarretando a insatisfação e prejuízos aos usuários dos sistemas.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54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Id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gridSpan="2"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Ação Preventiva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980">
                        <a:spcAft>
                          <a:spcPts val="0"/>
                        </a:spcAft>
                      </a:pPr>
                      <a:r>
                        <a:rPr lang="pt-BR" sz="1600" b="1" kern="150" dirty="0">
                          <a:effectLst/>
                        </a:rPr>
                        <a:t>Responsável</a:t>
                      </a:r>
                      <a:endParaRPr lang="pt-BR" sz="2800" b="1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</a:tr>
              <a:tr h="6086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1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Elaboração do planejamento da contratação consultando soluções similares em outros órgãos.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Equipe de</a:t>
                      </a:r>
                      <a:endParaRPr lang="pt-BR" sz="2800" kern="150" dirty="0">
                        <a:effectLst/>
                      </a:endParaRPr>
                    </a:p>
                    <a:p>
                      <a:pPr marL="9525" marR="635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Planejamento da Contratação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</a:tr>
              <a:tr h="6086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2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Definição dos critérios de seleção de fornecedores com respaldo na jurisprudência dos órgãos de controle.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Equipe de</a:t>
                      </a:r>
                      <a:endParaRPr lang="pt-BR" sz="2800" kern="150" dirty="0">
                        <a:effectLst/>
                      </a:endParaRPr>
                    </a:p>
                    <a:p>
                      <a:pPr marL="9525" marR="635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Planejamento da Contratação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4949" marT="37862" marB="0" anchor="ctr"/>
                </a:tc>
              </a:tr>
              <a:tr h="6086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3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Verificação do teor de impugnações e recursos em contrações similares.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Equipe de</a:t>
                      </a:r>
                      <a:endParaRPr lang="pt-BR" sz="2800" kern="150" dirty="0">
                        <a:effectLst/>
                      </a:endParaRPr>
                    </a:p>
                    <a:p>
                      <a:pPr marL="9525" marR="762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Planejamento da Contratação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</a:tr>
              <a:tr h="6086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4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Estrita observância às recomendações da área jurídica do órgão/entidade.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Equipe de</a:t>
                      </a:r>
                      <a:endParaRPr lang="pt-BR" sz="2800" kern="150" dirty="0">
                        <a:effectLst/>
                      </a:endParaRPr>
                    </a:p>
                    <a:p>
                      <a:pPr marL="9525" marR="762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Planejamento da Contratação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</a:tr>
              <a:tr h="3777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Id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gridSpan="2"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Ação de Contingência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980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Responsável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</a:tr>
              <a:tr h="7899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1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Alocação integral da Equipe de Planejamento da Contratação na resposta e mitigação das causas que originaram a suspensão do processo licitatório.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XXXXX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</a:tr>
              <a:tr h="2892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2</a:t>
                      </a:r>
                      <a:endParaRPr lang="pt-BR" sz="28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Mitigação e eliminação das causas que obstruem o processo licitatório.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XXXXX</a:t>
                      </a:r>
                      <a:endParaRPr lang="pt-BR" sz="28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4949" marR="33979" marT="3786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94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447544"/>
              </p:ext>
            </p:extLst>
          </p:nvPr>
        </p:nvGraphicFramePr>
        <p:xfrm>
          <a:off x="675410" y="724856"/>
          <a:ext cx="10650679" cy="5491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091"/>
                <a:gridCol w="823979"/>
                <a:gridCol w="755313"/>
                <a:gridCol w="6683378"/>
                <a:gridCol w="1689918"/>
              </a:tblGrid>
              <a:tr h="760398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Risco 02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Risco: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Especificação Insuficiente para os serviços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51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Probabilidade: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Baixa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51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Impacto: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Alta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725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Dano 1: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Serviços sendo prestados de forma que não abrange todas as necessidades institucionais.</a:t>
                      </a:r>
                      <a:endParaRPr lang="pt-BR" sz="18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0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Id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gridSpan="2"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Ação Preventiva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98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Responsável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</a:tr>
              <a:tr h="8768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1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Revisão de cada cláusula de obrigações da contratada e forma de prestação do serviço comparando com contratações similares históricas.</a:t>
                      </a:r>
                      <a:endParaRPr lang="pt-BR" sz="18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Equipe de</a:t>
                      </a:r>
                      <a:endParaRPr lang="pt-BR" sz="2400" kern="150">
                        <a:effectLst/>
                      </a:endParaRPr>
                    </a:p>
                    <a:p>
                      <a:pPr marL="9525" marR="6350" algn="ctr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Planejamento da Contratação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9822" marT="43140" marB="0" anchor="ctr"/>
                </a:tc>
              </a:tr>
              <a:tr h="3951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Id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  <a:tc gridSpan="2"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Ação de Contingência</a:t>
                      </a:r>
                      <a:endParaRPr lang="pt-BR" sz="2400" kern="1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98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Responsável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</a:tr>
              <a:tr h="76039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pt-BR" sz="1600" kern="150">
                          <a:effectLst/>
                        </a:rPr>
                        <a:t>1</a:t>
                      </a:r>
                      <a:endParaRPr lang="pt-BR" sz="2400" kern="1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Estudar o grau de insuficiência e refletir sobre a vantajosidade na rescisão contratual e abertura de novo processo licitatório.</a:t>
                      </a:r>
                      <a:endParaRPr lang="pt-BR" sz="18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Equipe de Fiscalização</a:t>
                      </a:r>
                      <a:endParaRPr lang="pt-BR" sz="18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9822" marR="38715" marT="43140" marB="0" anchor="ctr"/>
                </a:tc>
              </a:tr>
            </a:tbl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205389"/>
              </p:ext>
            </p:extLst>
          </p:nvPr>
        </p:nvGraphicFramePr>
        <p:xfrm>
          <a:off x="1955408" y="1714500"/>
          <a:ext cx="8090110" cy="4570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0152"/>
                <a:gridCol w="1346348"/>
                <a:gridCol w="1550705"/>
                <a:gridCol w="1502621"/>
                <a:gridCol w="1310284"/>
              </a:tblGrid>
              <a:tr h="1189787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000" kern="150" dirty="0">
                          <a:solidFill>
                            <a:schemeClr val="tx1"/>
                          </a:solidFill>
                          <a:effectLst/>
                        </a:rPr>
                        <a:t>PROBABILIDADE DE OCORRÊNCIA</a:t>
                      </a:r>
                      <a:r>
                        <a:rPr lang="pt-BR" sz="2000" kern="150" dirty="0">
                          <a:effectLst/>
                        </a:rPr>
                        <a:t>            </a:t>
                      </a:r>
                      <a:endParaRPr lang="pt-BR" sz="18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ALTA         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RISCO 01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446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MÉDIA        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3705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BAIXA        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 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dirty="0"/>
                        <a:t>Risco 02</a:t>
                      </a:r>
                    </a:p>
                  </a:txBody>
                  <a:tcPr marL="34925" marR="34925" marT="34925" marB="349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140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 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BAIXA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MÉDIA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50" dirty="0">
                          <a:effectLst/>
                        </a:rPr>
                        <a:t>ALTA</a:t>
                      </a:r>
                      <a:endParaRPr lang="pt-BR" sz="14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1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kern="150" dirty="0">
                          <a:effectLst/>
                        </a:rPr>
                        <a:t> </a:t>
                      </a:r>
                      <a:endParaRPr lang="pt-BR" sz="900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kern="150" dirty="0">
                          <a:effectLst/>
                        </a:rPr>
                        <a:t>GRAVIDADE /IMPACTO</a:t>
                      </a:r>
                      <a:endParaRPr lang="pt-BR" sz="1600" b="1" kern="1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ector em curva 6"/>
          <p:cNvCxnSpPr/>
          <p:nvPr/>
        </p:nvCxnSpPr>
        <p:spPr>
          <a:xfrm rot="5400000" flipH="1" flipV="1">
            <a:off x="1803042" y="1867437"/>
            <a:ext cx="12700" cy="127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57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i="1" dirty="0" err="1"/>
              <a:t>XIII</a:t>
            </a:r>
            <a:r>
              <a:rPr lang="pt-BR" sz="2400" b="1" i="1" dirty="0"/>
              <a:t>. </a:t>
            </a:r>
            <a:r>
              <a:rPr lang="pt-BR" sz="2400" b="1" dirty="0"/>
              <a:t>posicionamento conclusivo sobre a adequação da contratação para o atendimento da necessidade a que se destina.</a:t>
            </a:r>
          </a:p>
          <a:p>
            <a:pPr marL="0" indent="0" algn="just">
              <a:buNone/>
            </a:pPr>
            <a:r>
              <a:rPr lang="pt-BR" sz="2400" dirty="0"/>
              <a:t>√</a:t>
            </a:r>
            <a:r>
              <a:rPr lang="pt-BR" sz="2400" b="1" dirty="0"/>
              <a:t>√ </a:t>
            </a:r>
            <a:r>
              <a:rPr lang="pt-BR" sz="2400" dirty="0"/>
              <a:t>Diante de todas as informações colhidas nas etapas de elaboração do ETP, caberá à autoridade competente decidir pela viabilidade ou não da contratação, bem como o seu alinhamento com a necessidade apontada pela unidade demandante e o planejamento estratégico da organização.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27234" y="119817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NECESSIDADE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606362" y="1198177"/>
            <a:ext cx="2065283" cy="100899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PREVISÃO NO </a:t>
            </a:r>
            <a:r>
              <a:rPr lang="pt-BR" dirty="0" err="1" smtClean="0"/>
              <a:t>PPA</a:t>
            </a:r>
            <a:r>
              <a:rPr lang="pt-BR" dirty="0" smtClean="0"/>
              <a:t>/</a:t>
            </a:r>
            <a:r>
              <a:rPr lang="pt-BR" dirty="0" err="1" smtClean="0"/>
              <a:t>LDO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022429" y="1198174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REQUISITOS DA CONTRATAÇÃO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434552" y="1198178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ESTIMATIVAS DE QUANTIDADES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127235" y="2940266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LEVANTAMENTO DE MERCADO</a:t>
            </a:r>
            <a:endParaRPr lang="pt-BR" sz="16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563007" y="294026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 DE VALOR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085490" y="2956029"/>
            <a:ext cx="2065283" cy="100899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SOLUÇÃO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34552" y="294026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PARCELAMENTO OU NÃO</a:t>
            </a:r>
            <a:endParaRPr lang="pt-BR" sz="16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127234" y="4619295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RESULTADOS PRETENDIDOS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563006" y="4603530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PROVIDENCIAS A SEREM ADOTADAS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998780" y="4619295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CONTRATAÇÕES CORRELATAS</a:t>
            </a:r>
            <a:endParaRPr lang="pt-BR" sz="16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8434553" y="4619296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IMPACTOS AMBIENTAIS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1813034" y="5722882"/>
            <a:ext cx="3452649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POSICIONAMENTO CONCLUSIVO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8686800" y="5722883"/>
            <a:ext cx="1813035" cy="3301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OBRIGATÓRIO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8686800" y="6147665"/>
            <a:ext cx="1813035" cy="45808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FACULTATIVO COM JUSTIFICATIVA</a:t>
            </a:r>
            <a:endParaRPr lang="pt-BR" sz="1200" dirty="0"/>
          </a:p>
        </p:txBody>
      </p:sp>
      <p:pic>
        <p:nvPicPr>
          <p:cNvPr id="24" name="Espaço Reservado para Conteúdo 2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7" y="111357"/>
            <a:ext cx="1310689" cy="1591313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239490" y="238991"/>
            <a:ext cx="349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ELEMENTOS DO ETP</a:t>
            </a:r>
            <a:endParaRPr lang="pt-BR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158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5311" y="1073728"/>
            <a:ext cx="8915400" cy="41425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b="1" dirty="0" smtClean="0"/>
          </a:p>
          <a:p>
            <a:pPr marL="0" indent="0" algn="ctr">
              <a:buNone/>
            </a:pPr>
            <a:endParaRPr lang="pt-BR" sz="1400" b="1" dirty="0"/>
          </a:p>
          <a:p>
            <a:pPr marL="0" indent="0" algn="ctr">
              <a:buNone/>
            </a:pPr>
            <a:endParaRPr lang="pt-BR" sz="1400" b="1" dirty="0" smtClean="0"/>
          </a:p>
          <a:p>
            <a:pPr marL="0" indent="0" algn="ctr">
              <a:buNone/>
            </a:pPr>
            <a:r>
              <a:rPr lang="pt-BR" sz="1400" b="1" i="1" dirty="0" smtClean="0"/>
              <a:t>                                                                                                                                                      Jhon L. </a:t>
            </a:r>
            <a:r>
              <a:rPr lang="pt-BR" sz="1400" b="1" i="1" dirty="0" err="1" smtClean="0"/>
              <a:t>Beclkey</a:t>
            </a:r>
            <a:endParaRPr lang="pt-BR" sz="1400" b="1" i="1" dirty="0" smtClean="0"/>
          </a:p>
        </p:txBody>
      </p:sp>
      <p:sp>
        <p:nvSpPr>
          <p:cNvPr id="4" name="Retângulo 3"/>
          <p:cNvSpPr/>
          <p:nvPr/>
        </p:nvSpPr>
        <p:spPr>
          <a:xfrm>
            <a:off x="1559163" y="1808377"/>
            <a:ext cx="93715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maioria das pessoas não Planejam fracassar, fracassam por não Planejar.</a:t>
            </a:r>
          </a:p>
        </p:txBody>
      </p:sp>
    </p:spTree>
    <p:extLst>
      <p:ext uri="{BB962C8B-B14F-4D97-AF65-F5344CB8AC3E}">
        <p14:creationId xmlns:p14="http://schemas.microsoft.com/office/powerpoint/2010/main" val="144931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8893" y="464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8167" y="1745673"/>
            <a:ext cx="8915400" cy="4224312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/>
              <a:t>PL 4.253/20;</a:t>
            </a:r>
          </a:p>
          <a:p>
            <a:pPr algn="just"/>
            <a:r>
              <a:rPr lang="pt-BR" sz="2400" b="1" dirty="0"/>
              <a:t>Art. 5º. Na aplicação desta Lei, serão observados os princípios </a:t>
            </a:r>
            <a:r>
              <a:rPr lang="pt-BR" sz="2400" dirty="0"/>
              <a:t>da </a:t>
            </a:r>
            <a:r>
              <a:rPr lang="pt-BR" sz="2400" dirty="0" smtClean="0"/>
              <a:t>legalidade, da </a:t>
            </a:r>
            <a:r>
              <a:rPr lang="pt-BR" sz="2400" dirty="0"/>
              <a:t>impessoalidade, da moralidade, da publicidade, da eficiência, do </a:t>
            </a:r>
            <a:r>
              <a:rPr lang="pt-BR" sz="2400" dirty="0" smtClean="0"/>
              <a:t>interesse público</a:t>
            </a:r>
            <a:r>
              <a:rPr lang="pt-BR" sz="2400" dirty="0"/>
              <a:t>, da probidade administrativa, da igualdade, </a:t>
            </a:r>
            <a:r>
              <a:rPr lang="pt-BR" sz="2400" b="1" dirty="0"/>
              <a:t>do planejamento</a:t>
            </a:r>
            <a:r>
              <a:rPr lang="pt-BR" sz="2400" dirty="0"/>
              <a:t>, da </a:t>
            </a:r>
            <a:r>
              <a:rPr lang="pt-BR" sz="2400" dirty="0" smtClean="0"/>
              <a:t>transparência, da </a:t>
            </a:r>
            <a:r>
              <a:rPr lang="pt-BR" sz="2400" dirty="0"/>
              <a:t>eficácia, da segregação de funções, da motivação, da vinculação </a:t>
            </a:r>
            <a:r>
              <a:rPr lang="pt-BR" sz="2400" dirty="0" smtClean="0"/>
              <a:t>ao edital</a:t>
            </a:r>
            <a:r>
              <a:rPr lang="pt-BR" sz="2400" dirty="0"/>
              <a:t>, do julgamento objetivo, da segurança jurídica, da razoabilidade, da competitividade, </a:t>
            </a:r>
            <a:r>
              <a:rPr lang="pt-BR" sz="2400" dirty="0" smtClean="0"/>
              <a:t>da proporcionalidade</a:t>
            </a:r>
            <a:r>
              <a:rPr lang="pt-BR" sz="2400" dirty="0"/>
              <a:t>, da celeridade, da economicidade e do desenvolvimento nacional </a:t>
            </a:r>
            <a:r>
              <a:rPr lang="pt-BR" sz="2400" dirty="0" smtClean="0"/>
              <a:t>sustentável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6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5180" y="1977737"/>
            <a:ext cx="8915400" cy="3777622"/>
          </a:xfrm>
        </p:spPr>
        <p:txBody>
          <a:bodyPr/>
          <a:lstStyle/>
          <a:p>
            <a:r>
              <a:rPr lang="pt-BR" sz="2400" b="1" dirty="0"/>
              <a:t>Art. 18. </a:t>
            </a:r>
            <a:r>
              <a:rPr lang="pt-BR" sz="2400" b="1" dirty="0" smtClean="0"/>
              <a:t>14.133/21</a:t>
            </a:r>
            <a:endParaRPr lang="pt-BR" sz="2400" dirty="0"/>
          </a:p>
          <a:p>
            <a:pPr algn="just"/>
            <a:r>
              <a:rPr lang="pt-BR" sz="2800" b="1" i="1" dirty="0"/>
              <a:t>§1º. </a:t>
            </a:r>
            <a:r>
              <a:rPr lang="pt-BR" sz="2800" dirty="0"/>
              <a:t>O </a:t>
            </a:r>
            <a:r>
              <a:rPr lang="pt-BR" sz="2800" b="1" dirty="0"/>
              <a:t>estudo técnico preliminar </a:t>
            </a:r>
            <a:r>
              <a:rPr lang="pt-BR" sz="2800" dirty="0"/>
              <a:t>a que se refere o inciso I do caput deste </a:t>
            </a:r>
            <a:r>
              <a:rPr lang="pt-BR" sz="2800" dirty="0" smtClean="0"/>
              <a:t>artigo, </a:t>
            </a:r>
            <a:r>
              <a:rPr lang="pt-BR" sz="2800" b="1" dirty="0" smtClean="0"/>
              <a:t>deverá </a:t>
            </a:r>
            <a:r>
              <a:rPr lang="pt-BR" sz="2800" b="1" dirty="0"/>
              <a:t>evidenciar o problema a ser resolvido e a sua melhor solução</a:t>
            </a:r>
            <a:r>
              <a:rPr lang="pt-BR" sz="2800" dirty="0"/>
              <a:t>, de modo </a:t>
            </a:r>
            <a:r>
              <a:rPr lang="pt-BR" sz="2800" dirty="0" smtClean="0"/>
              <a:t>a permitir </a:t>
            </a:r>
            <a:r>
              <a:rPr lang="pt-BR" sz="2800" dirty="0"/>
              <a:t>a avaliação da viabilidade técnica e econômica da contratação, e </a:t>
            </a:r>
            <a:r>
              <a:rPr lang="pt-BR" sz="2800" dirty="0" smtClean="0"/>
              <a:t>conterá os </a:t>
            </a:r>
            <a:r>
              <a:rPr lang="pt-BR" sz="2800" dirty="0"/>
              <a:t>seguintes elementos: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95397" y="55137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5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00201" y="540327"/>
            <a:ext cx="10224654" cy="587086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/>
              <a:t>I</a:t>
            </a:r>
            <a:r>
              <a:rPr lang="pt-BR" dirty="0"/>
              <a:t> - descrição da necessidade da </a:t>
            </a:r>
            <a:r>
              <a:rPr lang="pt-BR" dirty="0" smtClean="0"/>
              <a:t>contratação;</a:t>
            </a:r>
          </a:p>
          <a:p>
            <a:pPr algn="just"/>
            <a:r>
              <a:rPr lang="pt-BR" b="1" dirty="0"/>
              <a:t>II</a:t>
            </a:r>
            <a:r>
              <a:rPr lang="pt-BR" dirty="0"/>
              <a:t> - demonstração da previsão da contratação no plano de contratações </a:t>
            </a:r>
            <a:r>
              <a:rPr lang="pt-BR" dirty="0" smtClean="0"/>
              <a:t>anual;</a:t>
            </a:r>
          </a:p>
          <a:p>
            <a:pPr algn="just"/>
            <a:r>
              <a:rPr lang="pt-BR" b="1" dirty="0"/>
              <a:t>III</a:t>
            </a:r>
            <a:r>
              <a:rPr lang="pt-BR" dirty="0"/>
              <a:t> - requisitos da contratação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/>
              <a:t>IV</a:t>
            </a:r>
            <a:r>
              <a:rPr lang="pt-BR" dirty="0"/>
              <a:t> - estimativas das quantidades para a contratação, acompanhadas das memórias de cálculo e dos documentos que lhes dão </a:t>
            </a:r>
            <a:r>
              <a:rPr lang="pt-BR" dirty="0" smtClean="0"/>
              <a:t>suporte;</a:t>
            </a:r>
          </a:p>
          <a:p>
            <a:pPr algn="just"/>
            <a:r>
              <a:rPr lang="pt-BR" b="1" dirty="0"/>
              <a:t>V</a:t>
            </a:r>
            <a:r>
              <a:rPr lang="pt-BR" dirty="0"/>
              <a:t> - levantamento de </a:t>
            </a:r>
            <a:r>
              <a:rPr lang="pt-BR" dirty="0" smtClean="0"/>
              <a:t>mercado;</a:t>
            </a:r>
          </a:p>
          <a:p>
            <a:pPr algn="just"/>
            <a:r>
              <a:rPr lang="pt-BR" b="1" dirty="0"/>
              <a:t>VI</a:t>
            </a:r>
            <a:r>
              <a:rPr lang="pt-BR" dirty="0"/>
              <a:t> - estimativa do valor da contratação, acompanhada dos preços unitários referenciais, das memórias de cálculo e dos documentos que lhe dão </a:t>
            </a:r>
            <a:r>
              <a:rPr lang="pt-BR" dirty="0" smtClean="0"/>
              <a:t>suporte;</a:t>
            </a:r>
          </a:p>
          <a:p>
            <a:pPr algn="just"/>
            <a:r>
              <a:rPr lang="pt-BR" b="1" dirty="0" err="1"/>
              <a:t>VII</a:t>
            </a:r>
            <a:r>
              <a:rPr lang="pt-BR" dirty="0"/>
              <a:t> - descrição da solução como um </a:t>
            </a:r>
            <a:r>
              <a:rPr lang="pt-BR" dirty="0" smtClean="0"/>
              <a:t>todo;</a:t>
            </a:r>
          </a:p>
          <a:p>
            <a:pPr algn="just"/>
            <a:r>
              <a:rPr lang="pt-BR" b="1" dirty="0" err="1"/>
              <a:t>VIII</a:t>
            </a:r>
            <a:r>
              <a:rPr lang="pt-BR" dirty="0"/>
              <a:t> - justificativas para o parcelamento ou não da contratação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 err="1"/>
              <a:t>IX</a:t>
            </a:r>
            <a:r>
              <a:rPr lang="pt-BR" dirty="0"/>
              <a:t> - demonstrativo dos resultados </a:t>
            </a:r>
            <a:r>
              <a:rPr lang="pt-BR" dirty="0" smtClean="0"/>
              <a:t>pretendidos;</a:t>
            </a:r>
          </a:p>
          <a:p>
            <a:pPr algn="just"/>
            <a:r>
              <a:rPr lang="pt-BR" b="1" dirty="0"/>
              <a:t>X</a:t>
            </a:r>
            <a:r>
              <a:rPr lang="pt-BR" dirty="0"/>
              <a:t> - providências a serem adotadas pela Administração previamente à celebração do </a:t>
            </a:r>
            <a:r>
              <a:rPr lang="pt-BR" dirty="0" smtClean="0"/>
              <a:t>contrato;</a:t>
            </a:r>
          </a:p>
          <a:p>
            <a:pPr algn="just"/>
            <a:r>
              <a:rPr lang="pt-BR" b="1" dirty="0"/>
              <a:t>XI</a:t>
            </a:r>
            <a:r>
              <a:rPr lang="pt-BR" dirty="0"/>
              <a:t> - contratações correlatas e/ou interdependentes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 err="1"/>
              <a:t>XII</a:t>
            </a:r>
            <a:r>
              <a:rPr lang="pt-BR" dirty="0"/>
              <a:t> - descrição de possíveis impactos </a:t>
            </a:r>
            <a:r>
              <a:rPr lang="pt-BR" dirty="0" smtClean="0"/>
              <a:t>ambientais;</a:t>
            </a:r>
          </a:p>
          <a:p>
            <a:pPr algn="just"/>
            <a:r>
              <a:rPr lang="pt-BR" b="1" dirty="0" err="1"/>
              <a:t>XIII</a:t>
            </a:r>
            <a:r>
              <a:rPr lang="pt-BR" dirty="0"/>
              <a:t> - posicionamento </a:t>
            </a:r>
            <a:r>
              <a:rPr lang="pt-BR" dirty="0" smtClean="0"/>
              <a:t>conclusivo.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639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3061" y="1873827"/>
            <a:ext cx="8915400" cy="3217718"/>
          </a:xfrm>
        </p:spPr>
        <p:txBody>
          <a:bodyPr>
            <a:noAutofit/>
          </a:bodyPr>
          <a:lstStyle/>
          <a:p>
            <a:r>
              <a:rPr lang="pt-BR" b="1" dirty="0"/>
              <a:t>OBJETIVO</a:t>
            </a:r>
            <a:r>
              <a:rPr lang="pt-BR" b="1" dirty="0" smtClean="0"/>
              <a:t>:</a:t>
            </a:r>
          </a:p>
          <a:p>
            <a:pPr algn="just"/>
            <a:r>
              <a:rPr lang="pt-BR" b="1" i="1" dirty="0"/>
              <a:t>I. </a:t>
            </a:r>
            <a:r>
              <a:rPr lang="pt-BR" dirty="0"/>
              <a:t>assegurar a seleção da proposta apta a gerar o resultado de contratação mais </a:t>
            </a:r>
            <a:r>
              <a:rPr lang="pt-BR" dirty="0" smtClean="0"/>
              <a:t>vantajoso para </a:t>
            </a:r>
            <a:r>
              <a:rPr lang="pt-BR" dirty="0"/>
              <a:t>a Administração Pública, inclusive no que se refere ao ciclo de vida </a:t>
            </a:r>
            <a:r>
              <a:rPr lang="pt-BR" dirty="0" smtClean="0"/>
              <a:t>do objeto</a:t>
            </a:r>
            <a:r>
              <a:rPr lang="pt-BR" dirty="0"/>
              <a:t>;</a:t>
            </a:r>
          </a:p>
          <a:p>
            <a:pPr algn="just"/>
            <a:r>
              <a:rPr lang="pt-BR" b="1" i="1" dirty="0"/>
              <a:t>II. </a:t>
            </a:r>
            <a:r>
              <a:rPr lang="pt-BR" dirty="0"/>
              <a:t>assegurar tratamento isonômico entre os licitantes, bem como a justa competição;</a:t>
            </a:r>
          </a:p>
          <a:p>
            <a:pPr algn="just"/>
            <a:r>
              <a:rPr lang="pt-BR" b="1" i="1" dirty="0"/>
              <a:t>III. </a:t>
            </a:r>
            <a:r>
              <a:rPr lang="pt-BR" dirty="0"/>
              <a:t>evitar contratações com </a:t>
            </a:r>
            <a:r>
              <a:rPr lang="pt-BR" dirty="0" smtClean="0"/>
              <a:t>sobrepreço </a:t>
            </a:r>
            <a:r>
              <a:rPr lang="pt-BR" dirty="0"/>
              <a:t>ou com preços manifestamente inexequíveis e </a:t>
            </a:r>
            <a:r>
              <a:rPr lang="pt-BR" dirty="0" smtClean="0"/>
              <a:t>superfaturamento na </a:t>
            </a:r>
            <a:r>
              <a:rPr lang="pt-BR" dirty="0"/>
              <a:t>execução dos contratos;</a:t>
            </a:r>
          </a:p>
          <a:p>
            <a:pPr marL="0" indent="0" algn="just">
              <a:buNone/>
            </a:pPr>
            <a:r>
              <a:rPr lang="pt-BR" sz="1600" dirty="0" smtClean="0"/>
              <a:t>                                                                                    (</a:t>
            </a:r>
            <a:r>
              <a:rPr lang="pt-BR" sz="1600" dirty="0"/>
              <a:t>Art. 11 da Nova Lei de Licitações)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5561" y="59293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5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86343" y="54098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1458903" y="2055608"/>
            <a:ext cx="9339127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b="1" u="sng" dirty="0" smtClean="0">
                <a:ln w="12700" cmpd="sng">
                  <a:solidFill>
                    <a:schemeClr val="accent4"/>
                  </a:solidFill>
                  <a:prstDash val="solid"/>
                </a:ln>
              </a:rPr>
              <a:t>IN 040, 22/05/2020, MINISTÉRIO DA ECONOMIA</a:t>
            </a:r>
          </a:p>
          <a:p>
            <a:pPr algn="ctr"/>
            <a:endParaRPr lang="pt-BR" sz="20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pt-BR" sz="2800" dirty="0"/>
              <a:t>I - </a:t>
            </a:r>
            <a:r>
              <a:rPr lang="pt-BR" sz="2800" u="sng" dirty="0" smtClean="0"/>
              <a:t>É </a:t>
            </a:r>
            <a:r>
              <a:rPr lang="pt-BR" sz="2800" u="sng" dirty="0"/>
              <a:t>facultada </a:t>
            </a:r>
            <a:r>
              <a:rPr lang="pt-BR" sz="2800" dirty="0"/>
              <a:t>nas hipóteses dos incisos I, II, III, IV e XI do art. 24 da Lei nº 8.666, de 21 de junho de 1993</a:t>
            </a:r>
            <a:r>
              <a:rPr lang="pt-BR" sz="2800" dirty="0" smtClean="0"/>
              <a:t>;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II - </a:t>
            </a:r>
            <a:r>
              <a:rPr lang="pt-BR" sz="2800" u="sng" dirty="0" smtClean="0"/>
              <a:t>É </a:t>
            </a:r>
            <a:r>
              <a:rPr lang="pt-BR" sz="2800" u="sng" dirty="0"/>
              <a:t>dispensada </a:t>
            </a:r>
            <a:r>
              <a:rPr lang="pt-BR" sz="2800" dirty="0"/>
              <a:t>nos casos de prorrogações contratuais relativas a objetos de prestação de natureza continuada.</a:t>
            </a:r>
          </a:p>
        </p:txBody>
      </p:sp>
    </p:spTree>
    <p:extLst>
      <p:ext uri="{BB962C8B-B14F-4D97-AF65-F5344CB8AC3E}">
        <p14:creationId xmlns:p14="http://schemas.microsoft.com/office/powerpoint/2010/main" val="153076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</a:t>
            </a:r>
            <a:r>
              <a:rPr lang="pt-BR" u="sng" dirty="0" smtClean="0"/>
              <a:t>FACULTADAS NAS HIPÓTESES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7755" y="1288473"/>
            <a:ext cx="10766857" cy="5330536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8.666/93 - incisos I.</a:t>
            </a:r>
          </a:p>
          <a:p>
            <a:pPr algn="just"/>
            <a:r>
              <a:rPr lang="pt-BR" dirty="0" smtClean="0"/>
              <a:t>Para </a:t>
            </a:r>
            <a:r>
              <a:rPr lang="pt-BR" dirty="0"/>
              <a:t>obras e serviços de engenharia de valor até 10% (dez por cento) do limite previsto na alínea "a", do inciso I do artigo </a:t>
            </a:r>
            <a:r>
              <a:rPr lang="pt-BR" dirty="0" smtClean="0"/>
              <a:t>anterior, </a:t>
            </a:r>
            <a:r>
              <a:rPr lang="pt-BR" dirty="0" smtClean="0"/>
              <a:t>(33.000,00</a:t>
            </a:r>
            <a:r>
              <a:rPr lang="pt-BR" dirty="0" smtClean="0"/>
              <a:t>) – 14.133 inferior a(100.000,00);</a:t>
            </a:r>
          </a:p>
          <a:p>
            <a:pPr algn="just"/>
            <a:r>
              <a:rPr lang="pt-BR" b="1" dirty="0" smtClean="0"/>
              <a:t>Inciso II.</a:t>
            </a:r>
          </a:p>
          <a:p>
            <a:pPr algn="just"/>
            <a:r>
              <a:rPr lang="pt-BR" dirty="0" smtClean="0"/>
              <a:t>Para </a:t>
            </a:r>
            <a:r>
              <a:rPr lang="pt-BR" dirty="0"/>
              <a:t>outros serviços e compras de valor até 10% (dez por cento) do limite previsto na alínea "a", do inciso II do artigo anterior e para </a:t>
            </a:r>
            <a:r>
              <a:rPr lang="pt-BR" dirty="0" smtClean="0"/>
              <a:t>alienações</a:t>
            </a:r>
            <a:r>
              <a:rPr lang="pt-BR" smtClean="0"/>
              <a:t>, </a:t>
            </a:r>
            <a:r>
              <a:rPr lang="pt-BR" smtClean="0"/>
              <a:t>(17.600,00</a:t>
            </a:r>
            <a:r>
              <a:rPr lang="pt-BR" dirty="0" smtClean="0"/>
              <a:t>), 14.133 (50.000,00);</a:t>
            </a:r>
          </a:p>
          <a:p>
            <a:pPr algn="just"/>
            <a:r>
              <a:rPr lang="pt-BR" b="1" dirty="0" smtClean="0"/>
              <a:t>Inciso III.</a:t>
            </a:r>
          </a:p>
          <a:p>
            <a:pPr algn="just"/>
            <a:r>
              <a:rPr lang="pt-BR" dirty="0"/>
              <a:t>N</a:t>
            </a:r>
            <a:r>
              <a:rPr lang="pt-BR" dirty="0" smtClean="0"/>
              <a:t>os </a:t>
            </a:r>
            <a:r>
              <a:rPr lang="pt-BR" dirty="0"/>
              <a:t>casos de guerra ou grave perturbação da ordem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 smtClean="0"/>
              <a:t>Inciso IV.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N</a:t>
            </a:r>
            <a:r>
              <a:rPr lang="pt-BR" dirty="0" smtClean="0">
                <a:solidFill>
                  <a:srgbClr val="FF0000"/>
                </a:solidFill>
              </a:rPr>
              <a:t>os </a:t>
            </a:r>
            <a:r>
              <a:rPr lang="pt-BR" dirty="0">
                <a:solidFill>
                  <a:srgbClr val="FF0000"/>
                </a:solidFill>
              </a:rPr>
              <a:t>casos de emergência ou de calamidade </a:t>
            </a:r>
            <a:r>
              <a:rPr lang="pt-BR" dirty="0" smtClean="0">
                <a:solidFill>
                  <a:srgbClr val="FF0000"/>
                </a:solidFill>
              </a:rPr>
              <a:t>pública;</a:t>
            </a:r>
          </a:p>
          <a:p>
            <a:pPr algn="just"/>
            <a:r>
              <a:rPr lang="pt-BR" b="1" dirty="0" smtClean="0"/>
              <a:t>Inciso XI.</a:t>
            </a:r>
          </a:p>
          <a:p>
            <a:pPr algn="just"/>
            <a:r>
              <a:rPr lang="pt-BR" dirty="0"/>
              <a:t>N</a:t>
            </a:r>
            <a:r>
              <a:rPr lang="pt-BR" dirty="0" smtClean="0"/>
              <a:t>a </a:t>
            </a:r>
            <a:r>
              <a:rPr lang="pt-BR" dirty="0"/>
              <a:t>contratação de remanescente de obra, serviço ou fornecimento, em </a:t>
            </a:r>
            <a:r>
              <a:rPr lang="pt-BR" dirty="0" smtClean="0"/>
              <a:t>consequência </a:t>
            </a:r>
            <a:r>
              <a:rPr lang="pt-BR" dirty="0"/>
              <a:t>de rescisão contratual, desde que atendida a ordem de classificação da licitação anterior e aceitas as mesmas condições oferecidas pelo licitante vencedor, inclusive quanto ao preço, devidamente corrigido;</a:t>
            </a:r>
          </a:p>
        </p:txBody>
      </p:sp>
    </p:spTree>
    <p:extLst>
      <p:ext uri="{BB962C8B-B14F-4D97-AF65-F5344CB8AC3E}">
        <p14:creationId xmlns:p14="http://schemas.microsoft.com/office/powerpoint/2010/main" val="37065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01668" y="2967335"/>
            <a:ext cx="6588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ELEMENTOS DO ETP</a:t>
            </a:r>
            <a:endParaRPr lang="pt-B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884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562</TotalTime>
  <Words>1496</Words>
  <Application>Microsoft Office PowerPoint</Application>
  <PresentationFormat>Widescreen</PresentationFormat>
  <Paragraphs>300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7" baseType="lpstr">
      <vt:lpstr>Arial Unicode MS</vt:lpstr>
      <vt:lpstr>Arial</vt:lpstr>
      <vt:lpstr>Calibri</vt:lpstr>
      <vt:lpstr>Century Gothic</vt:lpstr>
      <vt:lpstr>Mangal</vt:lpstr>
      <vt:lpstr>Tahoma</vt:lpstr>
      <vt:lpstr>Times New Roman</vt:lpstr>
      <vt:lpstr>Wingdings 3</vt:lpstr>
      <vt:lpstr>Cacho</vt:lpstr>
      <vt:lpstr>ETP  Estudo Técnico Preliminar.</vt:lpstr>
      <vt:lpstr>Estudo Técnico Preliminar</vt:lpstr>
      <vt:lpstr>Estudo Técnico Preliminar</vt:lpstr>
      <vt:lpstr>Estudo Técnico Preliminar</vt:lpstr>
      <vt:lpstr>Apresentação do PowerPoint</vt:lpstr>
      <vt:lpstr>Estudo Técnico Preliminar</vt:lpstr>
      <vt:lpstr>Estudo Técnico Preliminar</vt:lpstr>
      <vt:lpstr>     FACULTADAS NAS HIPÓTESES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E.T.P  Estudo Técnico Preliminar.</dc:title>
  <dc:creator>RAIMUNDO NONATO CONCEIÇÃO DA COSTA</dc:creator>
  <cp:lastModifiedBy>RAIMUNDO NONATO CONCEIÇÃO DA COSTA</cp:lastModifiedBy>
  <cp:revision>73</cp:revision>
  <cp:lastPrinted>2021-05-04T18:23:40Z</cp:lastPrinted>
  <dcterms:created xsi:type="dcterms:W3CDTF">2021-05-04T12:55:42Z</dcterms:created>
  <dcterms:modified xsi:type="dcterms:W3CDTF">2021-05-14T11:07:28Z</dcterms:modified>
</cp:coreProperties>
</file>